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45"/>
  </p:notesMasterIdLst>
  <p:sldIdLst>
    <p:sldId id="256" r:id="rId2"/>
    <p:sldId id="268" r:id="rId3"/>
    <p:sldId id="270" r:id="rId4"/>
    <p:sldId id="266" r:id="rId5"/>
    <p:sldId id="267" r:id="rId6"/>
    <p:sldId id="257" r:id="rId7"/>
    <p:sldId id="259" r:id="rId8"/>
    <p:sldId id="260" r:id="rId9"/>
    <p:sldId id="261" r:id="rId10"/>
    <p:sldId id="262" r:id="rId11"/>
    <p:sldId id="263" r:id="rId12"/>
    <p:sldId id="264" r:id="rId13"/>
    <p:sldId id="265" r:id="rId14"/>
    <p:sldId id="285" r:id="rId15"/>
    <p:sldId id="286" r:id="rId16"/>
    <p:sldId id="287" r:id="rId17"/>
    <p:sldId id="288" r:id="rId18"/>
    <p:sldId id="269" r:id="rId19"/>
    <p:sldId id="284" r:id="rId20"/>
    <p:sldId id="289" r:id="rId21"/>
    <p:sldId id="290" r:id="rId22"/>
    <p:sldId id="292" r:id="rId23"/>
    <p:sldId id="295" r:id="rId24"/>
    <p:sldId id="298" r:id="rId25"/>
    <p:sldId id="294" r:id="rId26"/>
    <p:sldId id="297" r:id="rId27"/>
    <p:sldId id="271" r:id="rId28"/>
    <p:sldId id="272" r:id="rId29"/>
    <p:sldId id="273" r:id="rId30"/>
    <p:sldId id="274" r:id="rId31"/>
    <p:sldId id="275" r:id="rId32"/>
    <p:sldId id="276" r:id="rId33"/>
    <p:sldId id="277" r:id="rId34"/>
    <p:sldId id="278" r:id="rId35"/>
    <p:sldId id="279" r:id="rId36"/>
    <p:sldId id="280" r:id="rId37"/>
    <p:sldId id="281" r:id="rId38"/>
    <p:sldId id="282" r:id="rId39"/>
    <p:sldId id="283" r:id="rId40"/>
    <p:sldId id="299" r:id="rId41"/>
    <p:sldId id="300" r:id="rId42"/>
    <p:sldId id="301" r:id="rId43"/>
    <p:sldId id="302" r:id="rId44"/>
  </p:sldIdLst>
  <p:sldSz cx="12192000" cy="6858000"/>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120"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FCE0EC-6801-4B5B-8A85-75B8B5A5ED10}" type="datetimeFigureOut">
              <a:rPr lang="sk-SK" smtClean="0"/>
              <a:t>11. 12. 2019</a:t>
            </a:fld>
            <a:endParaRPr lang="sk-SK"/>
          </a:p>
        </p:txBody>
      </p:sp>
      <p:sp>
        <p:nvSpPr>
          <p:cNvPr id="4" name="Zástupný symbol obrazu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FD62A7-5E02-4D50-94E2-2CD2B98A65A7}" type="slidenum">
              <a:rPr lang="sk-SK" smtClean="0"/>
              <a:t>‹#›</a:t>
            </a:fld>
            <a:endParaRPr lang="sk-SK"/>
          </a:p>
        </p:txBody>
      </p:sp>
    </p:spTree>
    <p:extLst>
      <p:ext uri="{BB962C8B-B14F-4D97-AF65-F5344CB8AC3E}">
        <p14:creationId xmlns:p14="http://schemas.microsoft.com/office/powerpoint/2010/main" val="1264068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幻灯片图像占位符 1"/>
          <p:cNvSpPr>
            <a:spLocks noGrp="1" noRot="1" noChangeAspect="1" noTextEdit="1"/>
          </p:cNvSpPr>
          <p:nvPr>
            <p:ph type="sldImg"/>
          </p:nvPr>
        </p:nvSpPr>
        <p:spPr>
          <a:ln>
            <a:solidFill>
              <a:srgbClr val="000000">
                <a:alpha val="100000"/>
              </a:srgbClr>
            </a:solidFill>
            <a:miter lim="800000"/>
          </a:ln>
        </p:spPr>
      </p:sp>
      <p:sp>
        <p:nvSpPr>
          <p:cNvPr id="7171" name="备注占位符 2"/>
          <p:cNvSpPr>
            <a:spLocks noGrp="1"/>
          </p:cNvSpPr>
          <p:nvPr>
            <p:ph type="body" idx="1"/>
          </p:nvPr>
        </p:nvSpPr>
        <p:spPr>
          <a:noFill/>
          <a:ln>
            <a:noFill/>
          </a:ln>
        </p:spPr>
        <p:txBody>
          <a:bodyPr wrap="square" lIns="91440" tIns="45720" rIns="91440" bIns="45720" anchor="t"/>
          <a:lstStyle/>
          <a:p>
            <a:pPr lvl="0" eaLnBrk="1" hangingPunct="1">
              <a:spcBef>
                <a:spcPct val="0"/>
              </a:spcBef>
            </a:pPr>
            <a:endParaRPr lang="zh-CN" altLang="en-US" dirty="0"/>
          </a:p>
        </p:txBody>
      </p:sp>
      <p:sp>
        <p:nvSpPr>
          <p:cNvPr id="7172" name="灯片编号占位符 3"/>
          <p:cNvSpPr txBox="1">
            <a:spLocks noGrp="1"/>
          </p:cNvSpPr>
          <p:nvPr>
            <p:ph type="sldNum" sz="quarter"/>
          </p:nvPr>
        </p:nvSpPr>
        <p:spPr>
          <a:xfrm>
            <a:off x="3884613" y="8685213"/>
            <a:ext cx="2971800" cy="458787"/>
          </a:xfrm>
          <a:prstGeom prst="rect">
            <a:avLst/>
          </a:prstGeom>
          <a:noFill/>
          <a:ln w="9525">
            <a:noFill/>
          </a:ln>
        </p:spPr>
        <p:txBody>
          <a:bodyPr anchor="b"/>
          <a:lstStyle/>
          <a:p>
            <a:pPr lvl="0" algn="r" eaLnBrk="1" hangingPunct="1">
              <a:spcBef>
                <a:spcPct val="0"/>
              </a:spcBef>
              <a:buChar char="•"/>
            </a:pPr>
            <a:fld id="{9A0DB2DC-4C9A-4742-B13C-FB6460FD3503}" type="slidenum">
              <a:rPr lang="zh-CN" altLang="en-US" sz="1200" dirty="0">
                <a:solidFill>
                  <a:schemeClr val="tx1"/>
                </a:solidFill>
              </a:rPr>
              <a:t>9</a:t>
            </a:fld>
            <a:endParaRPr lang="zh-CN" altLang="en-US" sz="1200" dirty="0">
              <a:solidFill>
                <a:schemeClr val="tx1"/>
              </a:solidFill>
            </a:endParaRPr>
          </a:p>
        </p:txBody>
      </p:sp>
    </p:spTree>
    <p:extLst>
      <p:ext uri="{BB962C8B-B14F-4D97-AF65-F5344CB8AC3E}">
        <p14:creationId xmlns:p14="http://schemas.microsoft.com/office/powerpoint/2010/main" val="3498441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298E28B-1CD5-42F6-A9EF-E2CCC6BFC46B}" type="slidenum">
              <a:rPr lang="sk-SK" altLang="sk-SK" sz="1400" smtClean="0"/>
              <a:pPr>
                <a:spcBef>
                  <a:spcPct val="0"/>
                </a:spcBef>
                <a:buClrTx/>
                <a:buFontTx/>
                <a:buNone/>
              </a:pPr>
              <a:t>35</a:t>
            </a:fld>
            <a:endParaRPr lang="sk-SK" altLang="sk-SK" sz="1400"/>
          </a:p>
        </p:txBody>
      </p:sp>
      <p:sp>
        <p:nvSpPr>
          <p:cNvPr id="54275"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6"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33679985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0D5E4124-42BF-49AE-8C3F-74A31708B167}" type="slidenum">
              <a:rPr lang="sk-SK" altLang="sk-SK" sz="1400" smtClean="0"/>
              <a:pPr>
                <a:spcBef>
                  <a:spcPct val="0"/>
                </a:spcBef>
                <a:buClrTx/>
                <a:buFontTx/>
                <a:buNone/>
              </a:pPr>
              <a:t>36</a:t>
            </a:fld>
            <a:endParaRPr lang="sk-SK" altLang="sk-SK" sz="1400"/>
          </a:p>
        </p:txBody>
      </p:sp>
      <p:sp>
        <p:nvSpPr>
          <p:cNvPr id="56323"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6324"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34749767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534A5420-7788-4310-902F-95C9B3252ED0}" type="slidenum">
              <a:rPr lang="sk-SK" altLang="sk-SK" sz="1400" smtClean="0"/>
              <a:pPr>
                <a:spcBef>
                  <a:spcPct val="0"/>
                </a:spcBef>
                <a:buClrTx/>
                <a:buFontTx/>
                <a:buNone/>
              </a:pPr>
              <a:t>37</a:t>
            </a:fld>
            <a:endParaRPr lang="sk-SK" altLang="sk-SK" sz="1400"/>
          </a:p>
        </p:txBody>
      </p:sp>
      <p:sp>
        <p:nvSpPr>
          <p:cNvPr id="58371"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2"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39635336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4C8F173E-69CF-4577-BA57-0B6E7E8AA550}" type="slidenum">
              <a:rPr lang="sk-SK" altLang="sk-SK" sz="1400" smtClean="0"/>
              <a:pPr>
                <a:spcBef>
                  <a:spcPct val="0"/>
                </a:spcBef>
                <a:buClrTx/>
                <a:buFontTx/>
                <a:buNone/>
              </a:pPr>
              <a:t>38</a:t>
            </a:fld>
            <a:endParaRPr lang="sk-SK" altLang="sk-SK" sz="1400"/>
          </a:p>
        </p:txBody>
      </p:sp>
      <p:sp>
        <p:nvSpPr>
          <p:cNvPr id="60419"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20"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39598011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ED9F8480-9FEC-44C8-A88F-F8AF5E2E5564}" type="slidenum">
              <a:rPr lang="sk-SK" altLang="sk-SK" sz="1400" smtClean="0"/>
              <a:pPr>
                <a:spcBef>
                  <a:spcPct val="0"/>
                </a:spcBef>
                <a:buClrTx/>
                <a:buFontTx/>
                <a:buNone/>
              </a:pPr>
              <a:t>39</a:t>
            </a:fld>
            <a:endParaRPr lang="sk-SK" altLang="sk-SK" sz="1400"/>
          </a:p>
        </p:txBody>
      </p:sp>
      <p:sp>
        <p:nvSpPr>
          <p:cNvPr id="62467"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8"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4094721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B6B8E747-4D67-4BE0-9933-EC5EE465D478}" type="slidenum">
              <a:rPr lang="sk-SK" altLang="sk-SK" sz="1400" smtClean="0"/>
              <a:pPr>
                <a:spcBef>
                  <a:spcPct val="0"/>
                </a:spcBef>
                <a:buClrTx/>
                <a:buFontTx/>
                <a:buNone/>
              </a:pPr>
              <a:t>27</a:t>
            </a:fld>
            <a:endParaRPr lang="sk-SK" altLang="sk-SK" sz="1400"/>
          </a:p>
        </p:txBody>
      </p:sp>
      <p:sp>
        <p:nvSpPr>
          <p:cNvPr id="37891"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2"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2468066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F3635BB8-EAC4-4D2E-A09A-84FDD2CECC9B}" type="slidenum">
              <a:rPr lang="sk-SK" altLang="sk-SK" sz="1400" smtClean="0"/>
              <a:pPr>
                <a:spcBef>
                  <a:spcPct val="0"/>
                </a:spcBef>
                <a:buClrTx/>
                <a:buFontTx/>
                <a:buNone/>
              </a:pPr>
              <a:t>28</a:t>
            </a:fld>
            <a:endParaRPr lang="sk-SK" altLang="sk-SK" sz="1400"/>
          </a:p>
        </p:txBody>
      </p:sp>
      <p:sp>
        <p:nvSpPr>
          <p:cNvPr id="39939"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40"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997906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10F156B2-CE80-4FE1-BDF9-C3B50F8C5702}" type="slidenum">
              <a:rPr lang="sk-SK" altLang="sk-SK" sz="1400" smtClean="0"/>
              <a:pPr>
                <a:spcBef>
                  <a:spcPct val="0"/>
                </a:spcBef>
                <a:buClrTx/>
                <a:buFontTx/>
                <a:buNone/>
              </a:pPr>
              <a:t>29</a:t>
            </a:fld>
            <a:endParaRPr lang="sk-SK" altLang="sk-SK" sz="1400"/>
          </a:p>
        </p:txBody>
      </p:sp>
      <p:sp>
        <p:nvSpPr>
          <p:cNvPr id="41987"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988"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3975181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87E3408B-E4D4-4BE0-A0C2-66B6D6CED596}" type="slidenum">
              <a:rPr lang="sk-SK" altLang="sk-SK" sz="1400" smtClean="0"/>
              <a:pPr>
                <a:spcBef>
                  <a:spcPct val="0"/>
                </a:spcBef>
                <a:buClrTx/>
                <a:buFontTx/>
                <a:buNone/>
              </a:pPr>
              <a:t>30</a:t>
            </a:fld>
            <a:endParaRPr lang="sk-SK" altLang="sk-SK" sz="1400"/>
          </a:p>
        </p:txBody>
      </p:sp>
      <p:sp>
        <p:nvSpPr>
          <p:cNvPr id="44035"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036"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3645806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A50D912-7F90-4E4A-B134-9831ADB91277}" type="slidenum">
              <a:rPr lang="sk-SK" altLang="sk-SK" sz="1400" smtClean="0"/>
              <a:pPr>
                <a:spcBef>
                  <a:spcPct val="0"/>
                </a:spcBef>
                <a:buClrTx/>
                <a:buFontTx/>
                <a:buNone/>
              </a:pPr>
              <a:t>31</a:t>
            </a:fld>
            <a:endParaRPr lang="sk-SK" altLang="sk-SK" sz="1400"/>
          </a:p>
        </p:txBody>
      </p:sp>
      <p:sp>
        <p:nvSpPr>
          <p:cNvPr id="46083"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6084"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48724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CB2DBEE9-F56D-4ABA-AC54-AB641271D21B}" type="slidenum">
              <a:rPr lang="sk-SK" altLang="sk-SK" sz="1400" smtClean="0"/>
              <a:pPr>
                <a:spcBef>
                  <a:spcPct val="0"/>
                </a:spcBef>
                <a:buClrTx/>
                <a:buFontTx/>
                <a:buNone/>
              </a:pPr>
              <a:t>32</a:t>
            </a:fld>
            <a:endParaRPr lang="sk-SK" altLang="sk-SK" sz="1400"/>
          </a:p>
        </p:txBody>
      </p:sp>
      <p:sp>
        <p:nvSpPr>
          <p:cNvPr id="48131"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2"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2734411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2AA1DAD9-2715-4EE7-AF3F-E422879AD887}" type="slidenum">
              <a:rPr lang="sk-SK" altLang="sk-SK" sz="1400" smtClean="0"/>
              <a:pPr>
                <a:spcBef>
                  <a:spcPct val="0"/>
                </a:spcBef>
                <a:buClrTx/>
                <a:buFontTx/>
                <a:buNone/>
              </a:pPr>
              <a:t>33</a:t>
            </a:fld>
            <a:endParaRPr lang="sk-SK" altLang="sk-SK" sz="1400"/>
          </a:p>
        </p:txBody>
      </p:sp>
      <p:sp>
        <p:nvSpPr>
          <p:cNvPr id="50179"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80"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10321206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7"/>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E2A2F848-4D8E-4052-B7EB-5D50202298CB}" type="slidenum">
              <a:rPr lang="sk-SK" altLang="sk-SK" sz="1400" smtClean="0"/>
              <a:pPr>
                <a:spcBef>
                  <a:spcPct val="0"/>
                </a:spcBef>
                <a:buClrTx/>
                <a:buFontTx/>
                <a:buNone/>
              </a:pPr>
              <a:t>34</a:t>
            </a:fld>
            <a:endParaRPr lang="sk-SK" altLang="sk-SK" sz="1400"/>
          </a:p>
        </p:txBody>
      </p:sp>
      <p:sp>
        <p:nvSpPr>
          <p:cNvPr id="52227" name="Rectangle 1"/>
          <p:cNvSpPr>
            <a:spLocks noGrp="1" noRot="1" noChangeAspect="1" noChangeArrowheads="1" noTextEdit="1"/>
          </p:cNvSpPr>
          <p:nvPr>
            <p:ph type="sldImg"/>
          </p:nvPr>
        </p:nvSpPr>
        <p:spPr>
          <a:xfrm>
            <a:off x="217488" y="812800"/>
            <a:ext cx="7121525" cy="4006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8" name="Rectangle 2"/>
          <p:cNvSpPr>
            <a:spLocks noGrp="1" noChangeArrowheads="1"/>
          </p:cNvSpPr>
          <p:nvPr>
            <p:ph type="body" idx="1"/>
          </p:nvPr>
        </p:nvSpPr>
        <p:spPr>
          <a:xfrm>
            <a:off x="755650" y="5078413"/>
            <a:ext cx="6046788" cy="4810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k-SK" altLang="sk-SK"/>
          </a:p>
        </p:txBody>
      </p:sp>
    </p:spTree>
    <p:extLst>
      <p:ext uri="{BB962C8B-B14F-4D97-AF65-F5344CB8AC3E}">
        <p14:creationId xmlns:p14="http://schemas.microsoft.com/office/powerpoint/2010/main" val="4231582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sk-SK"/>
              <a:t>Upravte štýly predlohy textu</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Upravte štýl predlohy podnadpisov</a:t>
            </a:r>
          </a:p>
        </p:txBody>
      </p:sp>
      <p:sp>
        <p:nvSpPr>
          <p:cNvPr id="4" name="Zástupný symbol dátumu 3"/>
          <p:cNvSpPr>
            <a:spLocks noGrp="1"/>
          </p:cNvSpPr>
          <p:nvPr>
            <p:ph type="dt" sz="half" idx="10"/>
          </p:nvPr>
        </p:nvSpPr>
        <p:spPr/>
        <p:txBody>
          <a:bodyPr/>
          <a:lstStyle/>
          <a:p>
            <a:fld id="{7834EE9F-F71B-4785-84EE-044F8ABDA0C6}" type="datetimeFigureOut">
              <a:rPr lang="sk-SK" smtClean="0"/>
              <a:t>11. 12. 2019</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8014F274-B98E-47DC-8D26-1BF79C7973D6}" type="slidenum">
              <a:rPr lang="sk-SK" smtClean="0"/>
              <a:t>‹#›</a:t>
            </a:fld>
            <a:endParaRPr lang="sk-SK"/>
          </a:p>
        </p:txBody>
      </p:sp>
    </p:spTree>
    <p:extLst>
      <p:ext uri="{BB962C8B-B14F-4D97-AF65-F5344CB8AC3E}">
        <p14:creationId xmlns:p14="http://schemas.microsoft.com/office/powerpoint/2010/main" val="53300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zvislého textu 2"/>
          <p:cNvSpPr>
            <a:spLocks noGrp="1"/>
          </p:cNvSpPr>
          <p:nvPr>
            <p:ph type="body" orient="vert" idx="1"/>
          </p:nvPr>
        </p:nvSpPr>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10"/>
          </p:nvPr>
        </p:nvSpPr>
        <p:spPr/>
        <p:txBody>
          <a:bodyPr/>
          <a:lstStyle/>
          <a:p>
            <a:fld id="{7834EE9F-F71B-4785-84EE-044F8ABDA0C6}" type="datetimeFigureOut">
              <a:rPr lang="sk-SK" smtClean="0"/>
              <a:t>11. 12. 2019</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8014F274-B98E-47DC-8D26-1BF79C7973D6}" type="slidenum">
              <a:rPr lang="sk-SK" smtClean="0"/>
              <a:t>‹#›</a:t>
            </a:fld>
            <a:endParaRPr lang="sk-SK"/>
          </a:p>
        </p:txBody>
      </p:sp>
    </p:spTree>
    <p:extLst>
      <p:ext uri="{BB962C8B-B14F-4D97-AF65-F5344CB8AC3E}">
        <p14:creationId xmlns:p14="http://schemas.microsoft.com/office/powerpoint/2010/main" val="3241497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8724900" y="365125"/>
            <a:ext cx="2628900" cy="5811838"/>
          </a:xfrm>
        </p:spPr>
        <p:txBody>
          <a:bodyPr vert="eaVert"/>
          <a:lstStyle/>
          <a:p>
            <a:r>
              <a:rPr lang="sk-SK"/>
              <a:t>Upravte štýly predlohy textu</a:t>
            </a:r>
          </a:p>
        </p:txBody>
      </p:sp>
      <p:sp>
        <p:nvSpPr>
          <p:cNvPr id="3" name="Zástupný symbol zvislého textu 2"/>
          <p:cNvSpPr>
            <a:spLocks noGrp="1"/>
          </p:cNvSpPr>
          <p:nvPr>
            <p:ph type="body" orient="vert" idx="1"/>
          </p:nvPr>
        </p:nvSpPr>
        <p:spPr>
          <a:xfrm>
            <a:off x="838200" y="365125"/>
            <a:ext cx="7734300" cy="5811838"/>
          </a:xfrm>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10"/>
          </p:nvPr>
        </p:nvSpPr>
        <p:spPr/>
        <p:txBody>
          <a:bodyPr/>
          <a:lstStyle/>
          <a:p>
            <a:fld id="{7834EE9F-F71B-4785-84EE-044F8ABDA0C6}" type="datetimeFigureOut">
              <a:rPr lang="sk-SK" smtClean="0"/>
              <a:t>11. 12. 2019</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8014F274-B98E-47DC-8D26-1BF79C7973D6}" type="slidenum">
              <a:rPr lang="sk-SK" smtClean="0"/>
              <a:t>‹#›</a:t>
            </a:fld>
            <a:endParaRPr lang="sk-SK"/>
          </a:p>
        </p:txBody>
      </p:sp>
    </p:spTree>
    <p:extLst>
      <p:ext uri="{BB962C8B-B14F-4D97-AF65-F5344CB8AC3E}">
        <p14:creationId xmlns:p14="http://schemas.microsoft.com/office/powerpoint/2010/main" val="167024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KSO_目录">
    <p:spTree>
      <p:nvGrpSpPr>
        <p:cNvPr id="1" name=""/>
        <p:cNvGrpSpPr/>
        <p:nvPr/>
      </p:nvGrpSpPr>
      <p:grpSpPr>
        <a:xfrm>
          <a:off x="0" y="0"/>
          <a:ext cx="0" cy="0"/>
          <a:chOff x="0" y="0"/>
          <a:chExt cx="0" cy="0"/>
        </a:xfrm>
      </p:grpSpPr>
      <p:sp>
        <p:nvSpPr>
          <p:cNvPr id="2" name="标题 1"/>
          <p:cNvSpPr>
            <a:spLocks noGrp="1"/>
          </p:cNvSpPr>
          <p:nvPr>
            <p:ph type="title"/>
          </p:nvPr>
        </p:nvSpPr>
        <p:spPr>
          <a:xfrm>
            <a:off x="777961" y="354145"/>
            <a:ext cx="10427067" cy="534132"/>
          </a:xfrm>
        </p:spPr>
        <p:txBody>
          <a:bodyPr/>
          <a:lstStyle/>
          <a:p>
            <a:r>
              <a:rPr lang="en-US" altLang="zh-CN"/>
              <a:t>Click to edit Master title style</a:t>
            </a:r>
            <a:endParaRPr lang="zh-CN" altLang="en-US" dirty="0"/>
          </a:p>
        </p:txBody>
      </p:sp>
      <p:sp>
        <p:nvSpPr>
          <p:cNvPr id="9" name="目录条目"/>
          <p:cNvSpPr>
            <a:spLocks noGrp="1"/>
          </p:cNvSpPr>
          <p:nvPr>
            <p:ph type="body" sz="quarter" idx="13" hasCustomPrompt="1"/>
          </p:nvPr>
        </p:nvSpPr>
        <p:spPr>
          <a:xfrm>
            <a:off x="777961" y="1323703"/>
            <a:ext cx="10427067" cy="4902926"/>
          </a:xfrm>
          <a:effectLst/>
        </p:spPr>
        <p:txBody>
          <a:bodyPr>
            <a:normAutofit/>
          </a:bodyPr>
          <a:lstStyle>
            <a:lvl1pPr marL="514350" indent="-514350">
              <a:buClr>
                <a:schemeClr val="accent1">
                  <a:lumMod val="75000"/>
                </a:schemeClr>
              </a:buClr>
              <a:buSzPct val="100000"/>
              <a:buFont typeface="+mj-lt"/>
              <a:buAutoNum type="arabicPeriod"/>
              <a:defRPr sz="2800" b="0" cap="none" spc="0">
                <a:ln>
                  <a:noFill/>
                </a:ln>
                <a:solidFill>
                  <a:schemeClr val="accent1">
                    <a:lumMod val="75000"/>
                  </a:schemeClr>
                </a:solidFill>
                <a:effectLst/>
                <a:latin typeface="+mn-ea"/>
                <a:ea typeface="+mn-ea"/>
              </a:defRPr>
            </a:lvl1pPr>
          </a:lstStyle>
          <a:p>
            <a:pPr lvl="0"/>
            <a:r>
              <a:rPr lang="en-US" altLang="zh-CN"/>
              <a:t>Click to edit Master text style</a:t>
            </a:r>
            <a:endParaRPr lang="zh-CN" altLang="en-US"/>
          </a:p>
        </p:txBody>
      </p:sp>
      <p:sp>
        <p:nvSpPr>
          <p:cNvPr id="3" name="Date Placeholder 2"/>
          <p:cNvSpPr>
            <a:spLocks noGrp="1"/>
          </p:cNvSpPr>
          <p:nvPr>
            <p:ph type="dt" sz="half" idx="14"/>
          </p:nvPr>
        </p:nvSpPr>
        <p:spPr/>
        <p:txBody>
          <a:bodyPr/>
          <a:lstStyle/>
          <a:p>
            <a:pPr>
              <a:defRPr/>
            </a:pPr>
            <a:fld id="{7068137F-736D-4963-A639-9D724B07B217}" type="datetime1">
              <a:rPr lang="zh-CN" altLang="en-US" smtClean="0"/>
              <a:pPr>
                <a:defRPr/>
              </a:pPr>
              <a:t>2019/12/11</a:t>
            </a:fld>
            <a:endParaRPr lang="zh-CN" altLang="en-US"/>
          </a:p>
        </p:txBody>
      </p:sp>
      <p:sp>
        <p:nvSpPr>
          <p:cNvPr id="4" name="Footer Placeholder 3"/>
          <p:cNvSpPr>
            <a:spLocks noGrp="1"/>
          </p:cNvSpPr>
          <p:nvPr>
            <p:ph type="ftr" sz="quarter" idx="15"/>
          </p:nvPr>
        </p:nvSpPr>
        <p:spPr/>
        <p:txBody>
          <a:bodyPr/>
          <a:lstStyle/>
          <a:p>
            <a:pPr>
              <a:defRPr/>
            </a:pPr>
            <a:endParaRPr lang="zh-CN" altLang="en-US"/>
          </a:p>
        </p:txBody>
      </p:sp>
      <p:sp>
        <p:nvSpPr>
          <p:cNvPr id="5" name="Slide Number Placeholder 4"/>
          <p:cNvSpPr>
            <a:spLocks noGrp="1"/>
          </p:cNvSpPr>
          <p:nvPr>
            <p:ph type="sldNum" sz="quarter" idx="16"/>
          </p:nvPr>
        </p:nvSpPr>
        <p:spPr/>
        <p:txBody>
          <a:bodyPr/>
          <a:lstStyle/>
          <a:p>
            <a:pPr algn="ctr">
              <a:defRPr/>
            </a:pPr>
            <a:fld id="{C62778C0-8715-4E74-ADF1-5FFCDE164099}" type="slidenum">
              <a:rPr lang="zh-CN" altLang="en-US" smtClean="0">
                <a:solidFill>
                  <a:schemeClr val="accent1">
                    <a:lumMod val="75000"/>
                  </a:schemeClr>
                </a:solidFill>
              </a:rPr>
              <a:pPr algn="ctr">
                <a:defRPr/>
              </a:pPr>
              <a:t>‹#›</a:t>
            </a:fld>
            <a:endParaRPr lang="zh-CN" altLang="en-US">
              <a:solidFill>
                <a:schemeClr val="accent1">
                  <a:lumMod val="75000"/>
                </a:schemeClr>
              </a:solidFill>
            </a:endParaRPr>
          </a:p>
        </p:txBody>
      </p:sp>
    </p:spTree>
    <p:extLst>
      <p:ext uri="{BB962C8B-B14F-4D97-AF65-F5344CB8AC3E}">
        <p14:creationId xmlns:p14="http://schemas.microsoft.com/office/powerpoint/2010/main" val="16020808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KSO_节标题">
    <p:spTree>
      <p:nvGrpSpPr>
        <p:cNvPr id="1" name=""/>
        <p:cNvGrpSpPr/>
        <p:nvPr/>
      </p:nvGrpSpPr>
      <p:grpSpPr>
        <a:xfrm>
          <a:off x="0" y="0"/>
          <a:ext cx="0" cy="0"/>
          <a:chOff x="0" y="0"/>
          <a:chExt cx="0" cy="0"/>
        </a:xfrm>
      </p:grpSpPr>
      <p:sp>
        <p:nvSpPr>
          <p:cNvPr id="2" name="KSO_ST1"/>
          <p:cNvSpPr>
            <a:spLocks noGrp="1"/>
          </p:cNvSpPr>
          <p:nvPr>
            <p:ph type="title"/>
          </p:nvPr>
        </p:nvSpPr>
        <p:spPr>
          <a:xfrm>
            <a:off x="1950715" y="2638699"/>
            <a:ext cx="8139612" cy="802547"/>
          </a:xfrm>
        </p:spPr>
        <p:txBody>
          <a:bodyPr>
            <a:normAutofit/>
          </a:bodyPr>
          <a:lstStyle>
            <a:lvl1pPr algn="ctr">
              <a:defRPr sz="4400">
                <a:solidFill>
                  <a:schemeClr val="accent1">
                    <a:lumMod val="75000"/>
                  </a:schemeClr>
                </a:solidFill>
              </a:defRPr>
            </a:lvl1pPr>
          </a:lstStyle>
          <a:p>
            <a:r>
              <a:rPr lang="en-US" altLang="zh-CN"/>
              <a:t>Click to edit Master title style</a:t>
            </a:r>
            <a:endParaRPr lang="en-US" dirty="0"/>
          </a:p>
        </p:txBody>
      </p:sp>
      <p:sp>
        <p:nvSpPr>
          <p:cNvPr id="3" name="KSO_ST2"/>
          <p:cNvSpPr>
            <a:spLocks noGrp="1"/>
          </p:cNvSpPr>
          <p:nvPr>
            <p:ph type="body" idx="1" hasCustomPrompt="1"/>
          </p:nvPr>
        </p:nvSpPr>
        <p:spPr>
          <a:xfrm>
            <a:off x="1950715" y="3494362"/>
            <a:ext cx="8139612" cy="494162"/>
          </a:xfrm>
          <a:blipFill>
            <a:blip r:embed="rId2"/>
            <a:stretch>
              <a:fillRect t="-2000"/>
            </a:stretch>
          </a:blipFill>
        </p:spPr>
        <p:txBody>
          <a:bodyPr anchor="ctr">
            <a:normAutofit/>
          </a:bodyPr>
          <a:lstStyle>
            <a:lvl1pPr marL="0" indent="0" algn="ctr">
              <a:buNone/>
              <a:defRPr sz="1600">
                <a:solidFill>
                  <a:schemeClr val="bg2">
                    <a:lumMod val="50000"/>
                  </a:schemeClr>
                </a:solidFill>
                <a:latin typeface="Baskerville Old Face" panose="02020602080505020303"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a:t>Click to edit Master text style</a:t>
            </a:r>
            <a:endParaRPr lang="zh-CN" altLang="en-US"/>
          </a:p>
        </p:txBody>
      </p:sp>
      <p:sp>
        <p:nvSpPr>
          <p:cNvPr id="7" name="文本占位符 7"/>
          <p:cNvSpPr>
            <a:spLocks noGrp="1"/>
          </p:cNvSpPr>
          <p:nvPr>
            <p:ph type="body" sz="quarter" idx="13" hasCustomPrompt="1"/>
          </p:nvPr>
        </p:nvSpPr>
        <p:spPr>
          <a:xfrm>
            <a:off x="12284171" y="-43185"/>
            <a:ext cx="48000" cy="36000"/>
          </a:xfrm>
        </p:spPr>
        <p:txBody>
          <a:bodyPr>
            <a:normAutofit/>
          </a:bodyPr>
          <a:lstStyle>
            <a:lvl1pPr marL="0" indent="0">
              <a:buNone/>
              <a:defRPr sz="100">
                <a:solidFill>
                  <a:schemeClr val="bg1"/>
                </a:solidFill>
              </a:defRPr>
            </a:lvl1pPr>
          </a:lstStyle>
          <a:p>
            <a:pPr lvl="0"/>
            <a:r>
              <a:rPr lang="en-US" altLang="zh-CN"/>
              <a:t>Click to edit Master text style</a:t>
            </a:r>
            <a:endParaRPr lang="zh-CN" altLang="en-US"/>
          </a:p>
        </p:txBody>
      </p:sp>
      <p:sp>
        <p:nvSpPr>
          <p:cNvPr id="4" name="Date Placeholder 3"/>
          <p:cNvSpPr>
            <a:spLocks noGrp="1"/>
          </p:cNvSpPr>
          <p:nvPr>
            <p:ph type="dt" sz="half" idx="14"/>
          </p:nvPr>
        </p:nvSpPr>
        <p:spPr/>
        <p:txBody>
          <a:bodyPr/>
          <a:lstStyle/>
          <a:p>
            <a:pPr>
              <a:defRPr/>
            </a:pPr>
            <a:fld id="{7068137F-736D-4963-A639-9D724B07B217}" type="datetime1">
              <a:rPr lang="zh-CN" altLang="en-US" smtClean="0"/>
              <a:pPr>
                <a:defRPr/>
              </a:pPr>
              <a:t>2019/12/11</a:t>
            </a:fld>
            <a:endParaRPr lang="zh-CN" altLang="en-US"/>
          </a:p>
        </p:txBody>
      </p:sp>
      <p:sp>
        <p:nvSpPr>
          <p:cNvPr id="5" name="Footer Placeholder 4"/>
          <p:cNvSpPr>
            <a:spLocks noGrp="1"/>
          </p:cNvSpPr>
          <p:nvPr>
            <p:ph type="ftr" sz="quarter" idx="15"/>
          </p:nvPr>
        </p:nvSpPr>
        <p:spPr/>
        <p:txBody>
          <a:bodyPr/>
          <a:lstStyle/>
          <a:p>
            <a:pPr>
              <a:defRPr/>
            </a:pPr>
            <a:endParaRPr lang="zh-CN" altLang="en-US"/>
          </a:p>
        </p:txBody>
      </p:sp>
      <p:sp>
        <p:nvSpPr>
          <p:cNvPr id="6" name="Slide Number Placeholder 5"/>
          <p:cNvSpPr>
            <a:spLocks noGrp="1"/>
          </p:cNvSpPr>
          <p:nvPr>
            <p:ph type="sldNum" sz="quarter" idx="16"/>
          </p:nvPr>
        </p:nvSpPr>
        <p:spPr/>
        <p:txBody>
          <a:bodyPr/>
          <a:lstStyle/>
          <a:p>
            <a:pPr algn="ctr">
              <a:defRPr/>
            </a:pPr>
            <a:fld id="{C62778C0-8715-4E74-ADF1-5FFCDE164099}" type="slidenum">
              <a:rPr lang="zh-CN" altLang="en-US" smtClean="0">
                <a:solidFill>
                  <a:schemeClr val="accent1">
                    <a:lumMod val="75000"/>
                  </a:schemeClr>
                </a:solidFill>
              </a:rPr>
              <a:pPr algn="ctr">
                <a:defRPr/>
              </a:pPr>
              <a:t>‹#›</a:t>
            </a:fld>
            <a:endParaRPr lang="zh-CN" altLang="en-US">
              <a:solidFill>
                <a:schemeClr val="accent1">
                  <a:lumMod val="75000"/>
                </a:schemeClr>
              </a:solidFill>
            </a:endParaRPr>
          </a:p>
        </p:txBody>
      </p:sp>
    </p:spTree>
    <p:extLst>
      <p:ext uri="{BB962C8B-B14F-4D97-AF65-F5344CB8AC3E}">
        <p14:creationId xmlns:p14="http://schemas.microsoft.com/office/powerpoint/2010/main" val="15155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Rozloženie obsahu">
    <p:spTree>
      <p:nvGrpSpPr>
        <p:cNvPr id="1" name=""/>
        <p:cNvGrpSpPr/>
        <p:nvPr/>
      </p:nvGrpSpPr>
      <p:grpSpPr>
        <a:xfrm>
          <a:off x="0" y="0"/>
          <a:ext cx="0" cy="0"/>
          <a:chOff x="0" y="0"/>
          <a:chExt cx="0" cy="0"/>
        </a:xfrm>
      </p:grpSpPr>
      <p:sp>
        <p:nvSpPr>
          <p:cNvPr id="2" name="Nadpis 1"/>
          <p:cNvSpPr>
            <a:spLocks noGrp="1"/>
          </p:cNvSpPr>
          <p:nvPr>
            <p:ph type="title"/>
          </p:nvPr>
        </p:nvSpPr>
        <p:spPr>
          <a:xfrm>
            <a:off x="2895223" y="763588"/>
            <a:ext cx="8606304" cy="1289050"/>
          </a:xfrm>
        </p:spPr>
        <p:txBody>
          <a:bodyPr/>
          <a:lstStyle/>
          <a:p>
            <a:r>
              <a:rPr lang="sk-SK"/>
              <a:t>Upravte štýly predlohy textu</a:t>
            </a:r>
          </a:p>
        </p:txBody>
      </p:sp>
      <p:sp>
        <p:nvSpPr>
          <p:cNvPr id="3" name="Rectangle 4"/>
          <p:cNvSpPr>
            <a:spLocks noGrp="1" noChangeArrowheads="1"/>
          </p:cNvSpPr>
          <p:nvPr>
            <p:ph type="dt" idx="10"/>
          </p:nvPr>
        </p:nvSpPr>
        <p:spPr/>
        <p:txBody>
          <a:bodyPr/>
          <a:lstStyle>
            <a:lvl1pPr>
              <a:defRPr/>
            </a:lvl1pPr>
          </a:lstStyle>
          <a:p>
            <a:pPr>
              <a:defRPr/>
            </a:pPr>
            <a:r>
              <a:rPr lang="sk-SK" altLang="sk-SK"/>
              <a:t>2.5.18</a:t>
            </a:r>
          </a:p>
        </p:txBody>
      </p:sp>
      <p:sp>
        <p:nvSpPr>
          <p:cNvPr id="4" name="Rectangle 6"/>
          <p:cNvSpPr>
            <a:spLocks noGrp="1" noChangeArrowheads="1"/>
          </p:cNvSpPr>
          <p:nvPr>
            <p:ph type="sldNum" idx="11"/>
          </p:nvPr>
        </p:nvSpPr>
        <p:spPr/>
        <p:txBody>
          <a:bodyPr/>
          <a:lstStyle>
            <a:lvl1pPr>
              <a:defRPr/>
            </a:lvl1pPr>
          </a:lstStyle>
          <a:p>
            <a:pPr>
              <a:defRPr/>
            </a:pPr>
            <a:fld id="{05F9725F-7783-47D2-A068-70177727903E}" type="slidenum">
              <a:rPr lang="sk-SK" altLang="sk-SK"/>
              <a:pPr>
                <a:defRPr/>
              </a:pPr>
              <a:t>‹#›</a:t>
            </a:fld>
            <a:endParaRPr lang="sk-SK" altLang="sk-SK"/>
          </a:p>
        </p:txBody>
      </p:sp>
    </p:spTree>
    <p:extLst>
      <p:ext uri="{BB962C8B-B14F-4D97-AF65-F5344CB8AC3E}">
        <p14:creationId xmlns:p14="http://schemas.microsoft.com/office/powerpoint/2010/main" val="19241956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Cím és listajelek">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Címszöveg</a:t>
            </a:r>
          </a:p>
        </p:txBody>
      </p:sp>
      <p:sp>
        <p:nvSpPr>
          <p:cNvPr id="57" name="Shape 57"/>
          <p:cNvSpPr>
            <a:spLocks noGrp="1"/>
          </p:cNvSpPr>
          <p:nvPr>
            <p:ph type="body" idx="1"/>
          </p:nvPr>
        </p:nvSpPr>
        <p:spPr>
          <a:prstGeom prst="rect">
            <a:avLst/>
          </a:prstGeom>
        </p:spPr>
        <p:txBody>
          <a:bodyPr/>
          <a:lstStyle/>
          <a:p>
            <a:r>
              <a:t>1. szövegtörzsszint</a:t>
            </a:r>
          </a:p>
          <a:p>
            <a:pPr lvl="1"/>
            <a:r>
              <a:t>2. szövegtörzsszint</a:t>
            </a:r>
          </a:p>
          <a:p>
            <a:pPr lvl="2"/>
            <a:r>
              <a:t>3. szövegtörzsszint</a:t>
            </a:r>
          </a:p>
          <a:p>
            <a:pPr lvl="3"/>
            <a:r>
              <a:t>4. szövegtörzsszint</a:t>
            </a:r>
          </a:p>
          <a:p>
            <a:pPr lvl="4"/>
            <a:r>
              <a:t>5. szövegtörzsszint</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689541133"/>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Listajelek">
    <p:spTree>
      <p:nvGrpSpPr>
        <p:cNvPr id="1" name=""/>
        <p:cNvGrpSpPr/>
        <p:nvPr/>
      </p:nvGrpSpPr>
      <p:grpSpPr>
        <a:xfrm>
          <a:off x="0" y="0"/>
          <a:ext cx="0" cy="0"/>
          <a:chOff x="0" y="0"/>
          <a:chExt cx="0" cy="0"/>
        </a:xfrm>
      </p:grpSpPr>
      <p:sp>
        <p:nvSpPr>
          <p:cNvPr id="75" name="Shape 75"/>
          <p:cNvSpPr>
            <a:spLocks noGrp="1"/>
          </p:cNvSpPr>
          <p:nvPr>
            <p:ph type="body" idx="1"/>
          </p:nvPr>
        </p:nvSpPr>
        <p:spPr>
          <a:xfrm>
            <a:off x="892969" y="892969"/>
            <a:ext cx="10406063" cy="5072063"/>
          </a:xfrm>
          <a:prstGeom prst="rect">
            <a:avLst/>
          </a:prstGeom>
        </p:spPr>
        <p:txBody>
          <a:bodyPr/>
          <a:lstStyle/>
          <a:p>
            <a:r>
              <a:t>1. szövegtörzsszint</a:t>
            </a:r>
          </a:p>
          <a:p>
            <a:pPr lvl="1"/>
            <a:r>
              <a:t>2. szövegtörzsszint</a:t>
            </a:r>
          </a:p>
          <a:p>
            <a:pPr lvl="2"/>
            <a:r>
              <a:t>3. szövegtörzsszint</a:t>
            </a:r>
          </a:p>
          <a:p>
            <a:pPr lvl="3"/>
            <a:r>
              <a:t>4. szövegtörzsszint</a:t>
            </a:r>
          </a:p>
          <a:p>
            <a:pPr lvl="4"/>
            <a:r>
              <a:t>5. szövegtörzsszint</a:t>
            </a:r>
          </a:p>
        </p:txBody>
      </p:sp>
      <p:sp>
        <p:nvSpPr>
          <p:cNvPr id="76" name="Shape 76"/>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82934306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obsahu 2"/>
          <p:cNvSpPr>
            <a:spLocks noGrp="1"/>
          </p:cNvSpPr>
          <p:nvPr>
            <p:ph idx="1"/>
          </p:nvPr>
        </p:nvSpPr>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10"/>
          </p:nvPr>
        </p:nvSpPr>
        <p:spPr/>
        <p:txBody>
          <a:bodyPr/>
          <a:lstStyle/>
          <a:p>
            <a:fld id="{7834EE9F-F71B-4785-84EE-044F8ABDA0C6}" type="datetimeFigureOut">
              <a:rPr lang="sk-SK" smtClean="0"/>
              <a:t>11. 12. 2019</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8014F274-B98E-47DC-8D26-1BF79C7973D6}" type="slidenum">
              <a:rPr lang="sk-SK" smtClean="0"/>
              <a:t>‹#›</a:t>
            </a:fld>
            <a:endParaRPr lang="sk-SK"/>
          </a:p>
        </p:txBody>
      </p:sp>
    </p:spTree>
    <p:extLst>
      <p:ext uri="{BB962C8B-B14F-4D97-AF65-F5344CB8AC3E}">
        <p14:creationId xmlns:p14="http://schemas.microsoft.com/office/powerpoint/2010/main" val="4089155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sk-SK"/>
              <a:t>Upravte štýly predlohy textu</a:t>
            </a:r>
          </a:p>
        </p:txBody>
      </p:sp>
      <p:sp>
        <p:nvSpPr>
          <p:cNvPr id="3" name="Zástupný symbol tex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a:t>Upravte štýl predlohy textu.</a:t>
            </a:r>
          </a:p>
        </p:txBody>
      </p:sp>
      <p:sp>
        <p:nvSpPr>
          <p:cNvPr id="4" name="Zástupný symbol dátumu 3"/>
          <p:cNvSpPr>
            <a:spLocks noGrp="1"/>
          </p:cNvSpPr>
          <p:nvPr>
            <p:ph type="dt" sz="half" idx="10"/>
          </p:nvPr>
        </p:nvSpPr>
        <p:spPr/>
        <p:txBody>
          <a:bodyPr/>
          <a:lstStyle/>
          <a:p>
            <a:fld id="{7834EE9F-F71B-4785-84EE-044F8ABDA0C6}" type="datetimeFigureOut">
              <a:rPr lang="sk-SK" smtClean="0"/>
              <a:t>11. 12. 2019</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8014F274-B98E-47DC-8D26-1BF79C7973D6}" type="slidenum">
              <a:rPr lang="sk-SK" smtClean="0"/>
              <a:t>‹#›</a:t>
            </a:fld>
            <a:endParaRPr lang="sk-SK"/>
          </a:p>
        </p:txBody>
      </p:sp>
    </p:spTree>
    <p:extLst>
      <p:ext uri="{BB962C8B-B14F-4D97-AF65-F5344CB8AC3E}">
        <p14:creationId xmlns:p14="http://schemas.microsoft.com/office/powerpoint/2010/main" val="1601223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obsahu 2"/>
          <p:cNvSpPr>
            <a:spLocks noGrp="1"/>
          </p:cNvSpPr>
          <p:nvPr>
            <p:ph sz="half" idx="1"/>
          </p:nvPr>
        </p:nvSpPr>
        <p:spPr>
          <a:xfrm>
            <a:off x="838200" y="1825625"/>
            <a:ext cx="5181600" cy="4351338"/>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obsahu 3"/>
          <p:cNvSpPr>
            <a:spLocks noGrp="1"/>
          </p:cNvSpPr>
          <p:nvPr>
            <p:ph sz="half" idx="2"/>
          </p:nvPr>
        </p:nvSpPr>
        <p:spPr>
          <a:xfrm>
            <a:off x="6172200" y="1825625"/>
            <a:ext cx="5181600" cy="4351338"/>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symbol dátumu 4"/>
          <p:cNvSpPr>
            <a:spLocks noGrp="1"/>
          </p:cNvSpPr>
          <p:nvPr>
            <p:ph type="dt" sz="half" idx="10"/>
          </p:nvPr>
        </p:nvSpPr>
        <p:spPr/>
        <p:txBody>
          <a:bodyPr/>
          <a:lstStyle/>
          <a:p>
            <a:fld id="{7834EE9F-F71B-4785-84EE-044F8ABDA0C6}" type="datetimeFigureOut">
              <a:rPr lang="sk-SK" smtClean="0"/>
              <a:t>11. 12. 2019</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8014F274-B98E-47DC-8D26-1BF79C7973D6}" type="slidenum">
              <a:rPr lang="sk-SK" smtClean="0"/>
              <a:t>‹#›</a:t>
            </a:fld>
            <a:endParaRPr lang="sk-SK"/>
          </a:p>
        </p:txBody>
      </p:sp>
    </p:spTree>
    <p:extLst>
      <p:ext uri="{BB962C8B-B14F-4D97-AF65-F5344CB8AC3E}">
        <p14:creationId xmlns:p14="http://schemas.microsoft.com/office/powerpoint/2010/main" val="1741207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sk-SK"/>
              <a:t>Upravte štýly predlohy textu</a:t>
            </a:r>
          </a:p>
        </p:txBody>
      </p:sp>
      <p:sp>
        <p:nvSpPr>
          <p:cNvPr id="3" name="Zástupný symbol tex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4" name="Zástupný symbol obsahu 3"/>
          <p:cNvSpPr>
            <a:spLocks noGrp="1"/>
          </p:cNvSpPr>
          <p:nvPr>
            <p:ph sz="half" idx="2"/>
          </p:nvPr>
        </p:nvSpPr>
        <p:spPr>
          <a:xfrm>
            <a:off x="839788" y="2505075"/>
            <a:ext cx="5157787" cy="3684588"/>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symbol tex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6" name="Zástupný symbol obsahu 5"/>
          <p:cNvSpPr>
            <a:spLocks noGrp="1"/>
          </p:cNvSpPr>
          <p:nvPr>
            <p:ph sz="quarter" idx="4"/>
          </p:nvPr>
        </p:nvSpPr>
        <p:spPr>
          <a:xfrm>
            <a:off x="6172200" y="2505075"/>
            <a:ext cx="5183188" cy="3684588"/>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Zástupný symbol dátumu 6"/>
          <p:cNvSpPr>
            <a:spLocks noGrp="1"/>
          </p:cNvSpPr>
          <p:nvPr>
            <p:ph type="dt" sz="half" idx="10"/>
          </p:nvPr>
        </p:nvSpPr>
        <p:spPr/>
        <p:txBody>
          <a:bodyPr/>
          <a:lstStyle/>
          <a:p>
            <a:fld id="{7834EE9F-F71B-4785-84EE-044F8ABDA0C6}" type="datetimeFigureOut">
              <a:rPr lang="sk-SK" smtClean="0"/>
              <a:t>11. 12. 2019</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8014F274-B98E-47DC-8D26-1BF79C7973D6}" type="slidenum">
              <a:rPr lang="sk-SK" smtClean="0"/>
              <a:t>‹#›</a:t>
            </a:fld>
            <a:endParaRPr lang="sk-SK"/>
          </a:p>
        </p:txBody>
      </p:sp>
    </p:spTree>
    <p:extLst>
      <p:ext uri="{BB962C8B-B14F-4D97-AF65-F5344CB8AC3E}">
        <p14:creationId xmlns:p14="http://schemas.microsoft.com/office/powerpoint/2010/main" val="800039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dátumu 2"/>
          <p:cNvSpPr>
            <a:spLocks noGrp="1"/>
          </p:cNvSpPr>
          <p:nvPr>
            <p:ph type="dt" sz="half" idx="10"/>
          </p:nvPr>
        </p:nvSpPr>
        <p:spPr/>
        <p:txBody>
          <a:bodyPr/>
          <a:lstStyle/>
          <a:p>
            <a:fld id="{7834EE9F-F71B-4785-84EE-044F8ABDA0C6}" type="datetimeFigureOut">
              <a:rPr lang="sk-SK" smtClean="0"/>
              <a:t>11. 12. 2019</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8014F274-B98E-47DC-8D26-1BF79C7973D6}" type="slidenum">
              <a:rPr lang="sk-SK" smtClean="0"/>
              <a:t>‹#›</a:t>
            </a:fld>
            <a:endParaRPr lang="sk-SK"/>
          </a:p>
        </p:txBody>
      </p:sp>
    </p:spTree>
    <p:extLst>
      <p:ext uri="{BB962C8B-B14F-4D97-AF65-F5344CB8AC3E}">
        <p14:creationId xmlns:p14="http://schemas.microsoft.com/office/powerpoint/2010/main" val="810626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7834EE9F-F71B-4785-84EE-044F8ABDA0C6}" type="datetimeFigureOut">
              <a:rPr lang="sk-SK" smtClean="0"/>
              <a:t>11. 12. 2019</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8014F274-B98E-47DC-8D26-1BF79C7973D6}" type="slidenum">
              <a:rPr lang="sk-SK" smtClean="0"/>
              <a:t>‹#›</a:t>
            </a:fld>
            <a:endParaRPr lang="sk-SK"/>
          </a:p>
        </p:txBody>
      </p:sp>
    </p:spTree>
    <p:extLst>
      <p:ext uri="{BB962C8B-B14F-4D97-AF65-F5344CB8AC3E}">
        <p14:creationId xmlns:p14="http://schemas.microsoft.com/office/powerpoint/2010/main" val="613026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symbol obsah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tex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Upravte štýl predlohy textu.</a:t>
            </a:r>
          </a:p>
        </p:txBody>
      </p:sp>
      <p:sp>
        <p:nvSpPr>
          <p:cNvPr id="5" name="Zástupný symbol dátumu 4"/>
          <p:cNvSpPr>
            <a:spLocks noGrp="1"/>
          </p:cNvSpPr>
          <p:nvPr>
            <p:ph type="dt" sz="half" idx="10"/>
          </p:nvPr>
        </p:nvSpPr>
        <p:spPr/>
        <p:txBody>
          <a:bodyPr/>
          <a:lstStyle/>
          <a:p>
            <a:fld id="{7834EE9F-F71B-4785-84EE-044F8ABDA0C6}" type="datetimeFigureOut">
              <a:rPr lang="sk-SK" smtClean="0"/>
              <a:t>11. 12. 2019</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8014F274-B98E-47DC-8D26-1BF79C7973D6}" type="slidenum">
              <a:rPr lang="sk-SK" smtClean="0"/>
              <a:t>‹#›</a:t>
            </a:fld>
            <a:endParaRPr lang="sk-SK"/>
          </a:p>
        </p:txBody>
      </p:sp>
    </p:spTree>
    <p:extLst>
      <p:ext uri="{BB962C8B-B14F-4D97-AF65-F5344CB8AC3E}">
        <p14:creationId xmlns:p14="http://schemas.microsoft.com/office/powerpoint/2010/main" val="3684206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symbol obrázka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Upravte štýl predlohy textu.</a:t>
            </a:r>
          </a:p>
        </p:txBody>
      </p:sp>
      <p:sp>
        <p:nvSpPr>
          <p:cNvPr id="5" name="Zástupný symbol dátumu 4"/>
          <p:cNvSpPr>
            <a:spLocks noGrp="1"/>
          </p:cNvSpPr>
          <p:nvPr>
            <p:ph type="dt" sz="half" idx="10"/>
          </p:nvPr>
        </p:nvSpPr>
        <p:spPr/>
        <p:txBody>
          <a:bodyPr/>
          <a:lstStyle/>
          <a:p>
            <a:fld id="{7834EE9F-F71B-4785-84EE-044F8ABDA0C6}" type="datetimeFigureOut">
              <a:rPr lang="sk-SK" smtClean="0"/>
              <a:t>11. 12. 2019</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8014F274-B98E-47DC-8D26-1BF79C7973D6}" type="slidenum">
              <a:rPr lang="sk-SK" smtClean="0"/>
              <a:t>‹#›</a:t>
            </a:fld>
            <a:endParaRPr lang="sk-SK"/>
          </a:p>
        </p:txBody>
      </p:sp>
    </p:spTree>
    <p:extLst>
      <p:ext uri="{BB962C8B-B14F-4D97-AF65-F5344CB8AC3E}">
        <p14:creationId xmlns:p14="http://schemas.microsoft.com/office/powerpoint/2010/main" val="3219604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a:t>Upravte štýly predlohy textu</a:t>
            </a:r>
          </a:p>
        </p:txBody>
      </p:sp>
      <p:sp>
        <p:nvSpPr>
          <p:cNvPr id="3" name="Zástupný symbol tex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34EE9F-F71B-4785-84EE-044F8ABDA0C6}" type="datetimeFigureOut">
              <a:rPr lang="sk-SK" smtClean="0"/>
              <a:t>11. 12. 2019</a:t>
            </a:fld>
            <a:endParaRPr lang="sk-SK"/>
          </a:p>
        </p:txBody>
      </p:sp>
      <p:sp>
        <p:nvSpPr>
          <p:cNvPr id="5" name="Zástupný symbol päty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14F274-B98E-47DC-8D26-1BF79C7973D6}" type="slidenum">
              <a:rPr lang="sk-SK" smtClean="0"/>
              <a:t>‹#›</a:t>
            </a:fld>
            <a:endParaRPr lang="sk-SK"/>
          </a:p>
        </p:txBody>
      </p:sp>
    </p:spTree>
    <p:extLst>
      <p:ext uri="{BB962C8B-B14F-4D97-AF65-F5344CB8AC3E}">
        <p14:creationId xmlns:p14="http://schemas.microsoft.com/office/powerpoint/2010/main" val="25983327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371600" y="1317097"/>
            <a:ext cx="9296400" cy="2387600"/>
          </a:xfrm>
        </p:spPr>
        <p:txBody>
          <a:bodyPr>
            <a:noAutofit/>
          </a:bodyPr>
          <a:lstStyle/>
          <a:p>
            <a:r>
              <a:rPr lang="hu-HU" sz="4800" b="1" dirty="0"/>
              <a:t>5. </a:t>
            </a:r>
            <a:br>
              <a:rPr lang="hu-HU" sz="4800" b="1" dirty="0"/>
            </a:br>
            <a:r>
              <a:rPr lang="sk-SK" sz="4800" b="1" dirty="0"/>
              <a:t>Postoje k jazyku. </a:t>
            </a:r>
            <a:r>
              <a:rPr lang="sk-SK" sz="4800" b="1" dirty="0" smtClean="0"/>
              <a:t>Jazyková socializácia</a:t>
            </a:r>
            <a:r>
              <a:rPr lang="sk-SK" sz="4800" b="1" dirty="0"/>
              <a:t>. </a:t>
            </a:r>
            <a:br>
              <a:rPr lang="sk-SK" sz="4800" b="1" dirty="0"/>
            </a:br>
            <a:r>
              <a:rPr lang="sk-SK" sz="4800" b="1" dirty="0"/>
              <a:t>Jazyk a vek, jazyk a </a:t>
            </a:r>
            <a:r>
              <a:rPr lang="sk-SK" sz="4800" b="1" dirty="0" smtClean="0"/>
              <a:t>rod</a:t>
            </a:r>
            <a:endParaRPr lang="sk-SK" sz="4800" b="1" dirty="0"/>
          </a:p>
        </p:txBody>
      </p:sp>
      <p:sp>
        <p:nvSpPr>
          <p:cNvPr id="4" name="Rectangle 3"/>
          <p:cNvSpPr txBox="1">
            <a:spLocks noGrp="1" noChangeArrowheads="1"/>
          </p:cNvSpPr>
          <p:nvPr>
            <p:ph type="subTitle" idx="1"/>
          </p:nvPr>
        </p:nvSpPr>
        <p:spPr>
          <a:xfrm>
            <a:off x="1524000" y="3796772"/>
            <a:ext cx="9144000" cy="1655762"/>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80000"/>
              </a:lnSpc>
            </a:pPr>
            <a:endParaRPr lang="cs-CZ" altLang="hu-HU" sz="1200" dirty="0"/>
          </a:p>
          <a:p>
            <a:r>
              <a:rPr lang="sk-SK" altLang="sk-SK" sz="2600" b="1" dirty="0"/>
              <a:t>Vysokoškolské učebné materiály </a:t>
            </a:r>
            <a:endParaRPr lang="en-US" altLang="sk-SK" sz="2600" dirty="0"/>
          </a:p>
          <a:p>
            <a:r>
              <a:rPr lang="sk-SK" altLang="sk-SK" sz="2600" b="1" i="1" dirty="0"/>
              <a:t>Sociolingvistika v slovensko-maďarskom kontexte</a:t>
            </a:r>
          </a:p>
          <a:p>
            <a:r>
              <a:rPr lang="sk-SK" sz="2200" dirty="0"/>
              <a:t>KEGA 001UJS-4/2018</a:t>
            </a:r>
          </a:p>
          <a:p>
            <a:r>
              <a:rPr lang="sk-SK" altLang="sk-SK" sz="2200" dirty="0"/>
              <a:t>Pedagogická fakulta Univerzity J. </a:t>
            </a:r>
            <a:r>
              <a:rPr lang="sk-SK" altLang="sk-SK" sz="2200" dirty="0" err="1" smtClean="0"/>
              <a:t>Selyeho</a:t>
            </a:r>
            <a:endParaRPr lang="hu-HU" altLang="hu-HU" sz="1200" dirty="0"/>
          </a:p>
        </p:txBody>
      </p:sp>
      <p:sp>
        <p:nvSpPr>
          <p:cNvPr id="5" name="Subtitle 2">
            <a:extLst>
              <a:ext uri="{FF2B5EF4-FFF2-40B4-BE49-F238E27FC236}">
                <a16:creationId xmlns="" xmlns:a16="http://schemas.microsoft.com/office/drawing/2014/main" id="{E453522D-EB37-44C1-AD0E-6034D67545A4}"/>
              </a:ext>
            </a:extLst>
          </p:cNvPr>
          <p:cNvSpPr txBox="1">
            <a:spLocks/>
          </p:cNvSpPr>
          <p:nvPr/>
        </p:nvSpPr>
        <p:spPr>
          <a:xfrm>
            <a:off x="7316418" y="5743740"/>
            <a:ext cx="3351582" cy="58300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hu-HU" sz="2000" dirty="0"/>
              <a:t>Szabolcs Simon, PhD.</a:t>
            </a:r>
            <a:endParaRPr lang="sk-SK" sz="2000" dirty="0"/>
          </a:p>
        </p:txBody>
      </p:sp>
      <p:pic>
        <p:nvPicPr>
          <p:cNvPr id="6" name="Obrázok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3450" y="786342"/>
            <a:ext cx="317500" cy="476250"/>
          </a:xfrm>
          <a:prstGeom prst="rect">
            <a:avLst/>
          </a:prstGeom>
          <a:solidFill>
            <a:srgbClr val="FFFFFF">
              <a:alpha val="0"/>
            </a:srgbClr>
          </a:solidFill>
          <a:ln>
            <a:noFill/>
          </a:ln>
        </p:spPr>
      </p:pic>
    </p:spTree>
    <p:extLst>
      <p:ext uri="{BB962C8B-B14F-4D97-AF65-F5344CB8AC3E}">
        <p14:creationId xmlns:p14="http://schemas.microsoft.com/office/powerpoint/2010/main" val="109559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8667" y="381000"/>
            <a:ext cx="8094134" cy="1651000"/>
          </a:xfrm>
        </p:spPr>
        <p:txBody>
          <a:bodyPr>
            <a:normAutofit/>
          </a:bodyPr>
          <a:lstStyle/>
          <a:p>
            <a:pPr algn="l"/>
            <a:r>
              <a:rPr lang="hu-HU" altLang="en-US" sz="4000" dirty="0">
                <a:solidFill>
                  <a:schemeClr val="tx1"/>
                </a:solidFill>
                <a:sym typeface="+mn-ea"/>
              </a:rPr>
              <a:t>T</a:t>
            </a:r>
            <a:r>
              <a:rPr lang="en-US" sz="4000" dirty="0" err="1">
                <a:solidFill>
                  <a:schemeClr val="tx1"/>
                </a:solidFill>
                <a:sym typeface="+mn-ea"/>
              </a:rPr>
              <a:t>ri</a:t>
            </a:r>
            <a:r>
              <a:rPr lang="en-US" sz="4000" dirty="0">
                <a:solidFill>
                  <a:schemeClr val="tx1"/>
                </a:solidFill>
                <a:sym typeface="+mn-ea"/>
              </a:rPr>
              <a:t> </a:t>
            </a:r>
            <a:r>
              <a:rPr lang="en-US" sz="4000" dirty="0" err="1">
                <a:solidFill>
                  <a:schemeClr val="tx1"/>
                </a:solidFill>
                <a:sym typeface="+mn-ea"/>
              </a:rPr>
              <a:t>komponenty</a:t>
            </a:r>
            <a:r>
              <a:rPr lang="en-US" sz="4000" dirty="0">
                <a:solidFill>
                  <a:schemeClr val="tx1"/>
                </a:solidFill>
                <a:sym typeface="+mn-ea"/>
              </a:rPr>
              <a:t> </a:t>
            </a:r>
            <a:r>
              <a:rPr lang="en-US" sz="4000" dirty="0" err="1">
                <a:solidFill>
                  <a:schemeClr val="tx1"/>
                </a:solidFill>
                <a:sym typeface="+mn-ea"/>
              </a:rPr>
              <a:t>alebo</a:t>
            </a:r>
            <a:r>
              <a:rPr lang="en-US" sz="4000" dirty="0">
                <a:solidFill>
                  <a:schemeClr val="tx1"/>
                </a:solidFill>
                <a:sym typeface="+mn-ea"/>
              </a:rPr>
              <a:t> </a:t>
            </a:r>
            <a:r>
              <a:rPr lang="en-US" sz="4000" dirty="0" err="1">
                <a:solidFill>
                  <a:schemeClr val="tx1"/>
                </a:solidFill>
                <a:sym typeface="+mn-ea"/>
              </a:rPr>
              <a:t>zložky</a:t>
            </a:r>
            <a:r>
              <a:rPr lang="en-US" sz="4000" dirty="0">
                <a:solidFill>
                  <a:schemeClr val="tx1"/>
                </a:solidFill>
                <a:sym typeface="+mn-ea"/>
              </a:rPr>
              <a:t> </a:t>
            </a:r>
            <a:r>
              <a:rPr lang="en-US" sz="4000" dirty="0" err="1">
                <a:solidFill>
                  <a:schemeClr val="tx1"/>
                </a:solidFill>
                <a:sym typeface="+mn-ea"/>
              </a:rPr>
              <a:t>postojov</a:t>
            </a:r>
            <a:r>
              <a:rPr lang="en-US" sz="4000" dirty="0">
                <a:solidFill>
                  <a:schemeClr val="tx1"/>
                </a:solidFill>
                <a:sym typeface="+mn-ea"/>
              </a:rPr>
              <a:t>:</a:t>
            </a:r>
            <a:endParaRPr lang="en-US" sz="4000" dirty="0">
              <a:solidFill>
                <a:schemeClr val="tx1"/>
              </a:solidFill>
            </a:endParaRPr>
          </a:p>
        </p:txBody>
      </p:sp>
      <p:sp>
        <p:nvSpPr>
          <p:cNvPr id="3" name="Text Placeholder 2"/>
          <p:cNvSpPr>
            <a:spLocks noGrp="1"/>
          </p:cNvSpPr>
          <p:nvPr>
            <p:ph type="body" idx="1"/>
          </p:nvPr>
        </p:nvSpPr>
        <p:spPr>
          <a:xfrm>
            <a:off x="1608667" y="1363133"/>
            <a:ext cx="8331199" cy="3965788"/>
          </a:xfrm>
          <a:noFill/>
          <a:ln>
            <a:noFill/>
          </a:ln>
        </p:spPr>
        <p:txBody>
          <a:bodyPr>
            <a:noAutofit/>
          </a:bodyPr>
          <a:lstStyle/>
          <a:p>
            <a:pPr marL="271463" indent="-271463" algn="l"/>
            <a:r>
              <a:rPr lang="en-US" sz="2000" dirty="0">
                <a:solidFill>
                  <a:schemeClr val="tx1"/>
                </a:solidFill>
                <a:latin typeface="+mj-lt"/>
              </a:rPr>
              <a:t>A)</a:t>
            </a:r>
            <a:r>
              <a:rPr lang="sk-SK" sz="2000" dirty="0">
                <a:solidFill>
                  <a:schemeClr val="tx1"/>
                </a:solidFill>
                <a:latin typeface="+mj-lt"/>
              </a:rPr>
              <a:t> </a:t>
            </a:r>
            <a:r>
              <a:rPr lang="sk-SK" sz="2000" b="1" dirty="0">
                <a:solidFill>
                  <a:schemeClr val="tx1"/>
                </a:solidFill>
                <a:latin typeface="+mj-lt"/>
              </a:rPr>
              <a:t>Kognitívne </a:t>
            </a:r>
            <a:r>
              <a:rPr lang="en-US" sz="2000" b="1" dirty="0">
                <a:solidFill>
                  <a:schemeClr val="tx1"/>
                </a:solidFill>
                <a:latin typeface="+mj-lt"/>
              </a:rPr>
              <a:t>–</a:t>
            </a:r>
            <a:r>
              <a:rPr lang="en-US" sz="2000" dirty="0">
                <a:solidFill>
                  <a:schemeClr val="tx1"/>
                </a:solidFill>
                <a:latin typeface="+mj-lt"/>
              </a:rPr>
              <a:t> </a:t>
            </a:r>
            <a:r>
              <a:rPr lang="en-US" sz="2000" dirty="0" err="1">
                <a:solidFill>
                  <a:schemeClr val="tx1"/>
                </a:solidFill>
                <a:latin typeface="+mj-lt"/>
              </a:rPr>
              <a:t>znalosť</a:t>
            </a:r>
            <a:r>
              <a:rPr lang="en-US" sz="2000" dirty="0">
                <a:solidFill>
                  <a:schemeClr val="tx1"/>
                </a:solidFill>
                <a:latin typeface="+mj-lt"/>
              </a:rPr>
              <a:t> </a:t>
            </a:r>
            <a:r>
              <a:rPr lang="en-US" sz="2000" dirty="0" err="1">
                <a:solidFill>
                  <a:schemeClr val="tx1"/>
                </a:solidFill>
                <a:latin typeface="+mj-lt"/>
              </a:rPr>
              <a:t>niečoho</a:t>
            </a:r>
            <a:r>
              <a:rPr lang="en-US" sz="2000" dirty="0">
                <a:solidFill>
                  <a:schemeClr val="tx1"/>
                </a:solidFill>
                <a:latin typeface="+mj-lt"/>
              </a:rPr>
              <a:t>, </a:t>
            </a:r>
            <a:r>
              <a:rPr lang="en-US" sz="2000" dirty="0" err="1">
                <a:solidFill>
                  <a:schemeClr val="tx1"/>
                </a:solidFill>
                <a:latin typeface="+mj-lt"/>
              </a:rPr>
              <a:t>presved</a:t>
            </a:r>
            <a:r>
              <a:rPr lang="hu-HU" sz="2000" dirty="0">
                <a:solidFill>
                  <a:schemeClr val="tx1"/>
                </a:solidFill>
                <a:latin typeface="+mj-lt"/>
              </a:rPr>
              <a:t>č</a:t>
            </a:r>
            <a:r>
              <a:rPr lang="en-US" sz="2000" dirty="0" err="1">
                <a:solidFill>
                  <a:schemeClr val="tx1"/>
                </a:solidFill>
                <a:latin typeface="+mj-lt"/>
              </a:rPr>
              <a:t>enie</a:t>
            </a:r>
            <a:r>
              <a:rPr lang="en-US" sz="2000" dirty="0">
                <a:solidFill>
                  <a:schemeClr val="tx1"/>
                </a:solidFill>
                <a:latin typeface="+mj-lt"/>
              </a:rPr>
              <a:t> o </a:t>
            </a:r>
            <a:r>
              <a:rPr lang="en-US" sz="2000" dirty="0" err="1">
                <a:solidFill>
                  <a:schemeClr val="tx1"/>
                </a:solidFill>
                <a:latin typeface="+mj-lt"/>
              </a:rPr>
              <a:t>niečom</a:t>
            </a:r>
            <a:r>
              <a:rPr lang="en-US" sz="2000" dirty="0">
                <a:solidFill>
                  <a:schemeClr val="tx1"/>
                </a:solidFill>
                <a:latin typeface="+mj-lt"/>
              </a:rPr>
              <a:t> </a:t>
            </a:r>
            <a:r>
              <a:rPr lang="hu-HU" altLang="en-US" sz="2000" dirty="0">
                <a:solidFill>
                  <a:schemeClr val="tx1"/>
                </a:solidFill>
                <a:latin typeface="+mj-lt"/>
              </a:rPr>
              <a:t>(</a:t>
            </a:r>
            <a:r>
              <a:rPr lang="en-US" sz="2000" dirty="0" err="1">
                <a:solidFill>
                  <a:schemeClr val="tx1"/>
                </a:solidFill>
                <a:latin typeface="+mj-lt"/>
                <a:sym typeface="+mn-ea"/>
              </a:rPr>
              <a:t>Viete</a:t>
            </a:r>
            <a:r>
              <a:rPr lang="en-US" sz="2000" dirty="0">
                <a:solidFill>
                  <a:schemeClr val="tx1"/>
                </a:solidFill>
                <a:latin typeface="+mj-lt"/>
                <a:sym typeface="+mn-ea"/>
              </a:rPr>
              <a:t>, </a:t>
            </a:r>
            <a:r>
              <a:rPr lang="en-US" sz="2000" dirty="0" err="1">
                <a:solidFill>
                  <a:schemeClr val="tx1"/>
                </a:solidFill>
                <a:latin typeface="+mj-lt"/>
                <a:sym typeface="+mn-ea"/>
              </a:rPr>
              <a:t>že</a:t>
            </a:r>
            <a:r>
              <a:rPr lang="en-US" sz="2000" dirty="0">
                <a:solidFill>
                  <a:schemeClr val="tx1"/>
                </a:solidFill>
                <a:latin typeface="+mj-lt"/>
                <a:sym typeface="+mn-ea"/>
              </a:rPr>
              <a:t> </a:t>
            </a:r>
            <a:r>
              <a:rPr lang="en-US" sz="2000" dirty="0" err="1">
                <a:solidFill>
                  <a:schemeClr val="tx1"/>
                </a:solidFill>
                <a:latin typeface="+mj-lt"/>
                <a:sym typeface="+mn-ea"/>
              </a:rPr>
              <a:t>keby</a:t>
            </a:r>
            <a:r>
              <a:rPr lang="en-US" sz="2000" dirty="0">
                <a:solidFill>
                  <a:schemeClr val="tx1"/>
                </a:solidFill>
                <a:latin typeface="+mj-lt"/>
                <a:sym typeface="+mn-ea"/>
              </a:rPr>
              <a:t> </a:t>
            </a:r>
            <a:r>
              <a:rPr lang="en-US" sz="2000" dirty="0" err="1">
                <a:solidFill>
                  <a:schemeClr val="tx1"/>
                </a:solidFill>
                <a:latin typeface="+mj-lt"/>
                <a:sym typeface="+mn-ea"/>
              </a:rPr>
              <a:t>ste</a:t>
            </a:r>
            <a:r>
              <a:rPr lang="en-US" sz="2000" dirty="0">
                <a:solidFill>
                  <a:schemeClr val="tx1"/>
                </a:solidFill>
                <a:latin typeface="+mj-lt"/>
                <a:sym typeface="+mn-ea"/>
              </a:rPr>
              <a:t> </a:t>
            </a:r>
            <a:r>
              <a:rPr lang="en-US" sz="2000" dirty="0" err="1">
                <a:solidFill>
                  <a:schemeClr val="tx1"/>
                </a:solidFill>
                <a:latin typeface="+mj-lt"/>
                <a:sym typeface="+mn-ea"/>
              </a:rPr>
              <a:t>mali</a:t>
            </a:r>
            <a:r>
              <a:rPr lang="en-US" sz="2000" dirty="0">
                <a:solidFill>
                  <a:schemeClr val="tx1"/>
                </a:solidFill>
                <a:latin typeface="+mj-lt"/>
                <a:sym typeface="+mn-ea"/>
              </a:rPr>
              <a:t> v </a:t>
            </a:r>
            <a:r>
              <a:rPr lang="en-US" sz="2000" dirty="0" err="1">
                <a:solidFill>
                  <a:schemeClr val="tx1"/>
                </a:solidFill>
                <a:latin typeface="+mj-lt"/>
                <a:sym typeface="+mn-ea"/>
              </a:rPr>
              <a:t>šatni</a:t>
            </a:r>
            <a:r>
              <a:rPr lang="en-US" sz="2000" dirty="0">
                <a:solidFill>
                  <a:schemeClr val="tx1"/>
                </a:solidFill>
                <a:latin typeface="+mj-lt"/>
                <a:sym typeface="+mn-ea"/>
              </a:rPr>
              <a:t> mole, </a:t>
            </a:r>
            <a:r>
              <a:rPr lang="en-US" sz="2000" dirty="0" err="1">
                <a:solidFill>
                  <a:schemeClr val="tx1"/>
                </a:solidFill>
                <a:latin typeface="+mj-lt"/>
                <a:sym typeface="+mn-ea"/>
              </a:rPr>
              <a:t>jedli</a:t>
            </a:r>
            <a:r>
              <a:rPr lang="en-US" sz="2000" dirty="0">
                <a:solidFill>
                  <a:schemeClr val="tx1"/>
                </a:solidFill>
                <a:latin typeface="+mj-lt"/>
                <a:sym typeface="+mn-ea"/>
              </a:rPr>
              <a:t> by </a:t>
            </a:r>
            <a:r>
              <a:rPr lang="en-US" sz="2000" dirty="0" err="1">
                <a:solidFill>
                  <a:schemeClr val="tx1"/>
                </a:solidFill>
                <a:latin typeface="+mj-lt"/>
                <a:sym typeface="+mn-ea"/>
              </a:rPr>
              <a:t>vám</a:t>
            </a:r>
            <a:r>
              <a:rPr lang="en-US" sz="2000" dirty="0">
                <a:solidFill>
                  <a:schemeClr val="tx1"/>
                </a:solidFill>
                <a:latin typeface="+mj-lt"/>
                <a:sym typeface="+mn-ea"/>
              </a:rPr>
              <a:t> </a:t>
            </a:r>
            <a:r>
              <a:rPr lang="en-US" sz="2000" dirty="0" err="1">
                <a:solidFill>
                  <a:schemeClr val="tx1"/>
                </a:solidFill>
                <a:latin typeface="+mj-lt"/>
                <a:sym typeface="+mn-ea"/>
              </a:rPr>
              <a:t>oblečenie</a:t>
            </a:r>
            <a:r>
              <a:rPr lang="hu-HU" altLang="en-US" sz="2000" dirty="0">
                <a:solidFill>
                  <a:schemeClr val="tx1"/>
                </a:solidFill>
                <a:latin typeface="+mj-lt"/>
                <a:sym typeface="+mn-ea"/>
              </a:rPr>
              <a:t>)</a:t>
            </a:r>
          </a:p>
          <a:p>
            <a:pPr marL="271463" indent="-271463" algn="l"/>
            <a:r>
              <a:rPr lang="en-US" sz="2000" dirty="0">
                <a:solidFill>
                  <a:schemeClr val="tx1"/>
                </a:solidFill>
                <a:latin typeface="+mj-lt"/>
              </a:rPr>
              <a:t>B)</a:t>
            </a:r>
            <a:r>
              <a:rPr lang="sk-SK" sz="2000" dirty="0">
                <a:solidFill>
                  <a:schemeClr val="tx1"/>
                </a:solidFill>
                <a:latin typeface="+mj-lt"/>
              </a:rPr>
              <a:t> </a:t>
            </a:r>
            <a:r>
              <a:rPr lang="en-US" sz="2000" b="1" dirty="0" err="1">
                <a:solidFill>
                  <a:schemeClr val="tx1"/>
                </a:solidFill>
                <a:latin typeface="+mj-lt"/>
              </a:rPr>
              <a:t>Evaluatívne</a:t>
            </a:r>
            <a:r>
              <a:rPr lang="en-US" sz="2000" b="1" dirty="0">
                <a:solidFill>
                  <a:schemeClr val="tx1"/>
                </a:solidFill>
                <a:latin typeface="+mj-lt"/>
              </a:rPr>
              <a:t> </a:t>
            </a:r>
            <a:r>
              <a:rPr lang="en-US" sz="2000" b="1" dirty="0" err="1">
                <a:solidFill>
                  <a:schemeClr val="tx1"/>
                </a:solidFill>
                <a:latin typeface="+mj-lt"/>
              </a:rPr>
              <a:t>či</a:t>
            </a:r>
            <a:r>
              <a:rPr lang="en-US" sz="2000" b="1" dirty="0">
                <a:solidFill>
                  <a:schemeClr val="tx1"/>
                </a:solidFill>
                <a:latin typeface="+mj-lt"/>
              </a:rPr>
              <a:t> </a:t>
            </a:r>
            <a:r>
              <a:rPr lang="en-US" sz="2000" b="1" dirty="0" err="1">
                <a:solidFill>
                  <a:schemeClr val="tx1"/>
                </a:solidFill>
                <a:latin typeface="+mj-lt"/>
              </a:rPr>
              <a:t>afektívne</a:t>
            </a:r>
            <a:r>
              <a:rPr lang="sk-SK" sz="2000" b="1" dirty="0">
                <a:solidFill>
                  <a:schemeClr val="tx1"/>
                </a:solidFill>
                <a:latin typeface="+mj-lt"/>
              </a:rPr>
              <a:t> </a:t>
            </a:r>
            <a:r>
              <a:rPr lang="en-US" sz="2000" b="1" dirty="0">
                <a:solidFill>
                  <a:schemeClr val="tx1"/>
                </a:solidFill>
                <a:latin typeface="+mj-lt"/>
              </a:rPr>
              <a:t>– </a:t>
            </a:r>
            <a:r>
              <a:rPr lang="en-US" sz="2000" dirty="0" err="1">
                <a:solidFill>
                  <a:schemeClr val="tx1"/>
                </a:solidFill>
                <a:latin typeface="+mj-lt"/>
              </a:rPr>
              <a:t>emócie</a:t>
            </a:r>
            <a:r>
              <a:rPr lang="en-US" sz="2000" dirty="0">
                <a:solidFill>
                  <a:schemeClr val="tx1"/>
                </a:solidFill>
                <a:latin typeface="+mj-lt"/>
              </a:rPr>
              <a:t>, </a:t>
            </a:r>
            <a:r>
              <a:rPr lang="en-US" sz="2000" dirty="0" err="1">
                <a:solidFill>
                  <a:schemeClr val="tx1"/>
                </a:solidFill>
                <a:latin typeface="+mj-lt"/>
              </a:rPr>
              <a:t>hodnotenie</a:t>
            </a:r>
            <a:r>
              <a:rPr lang="en-US" sz="2000" dirty="0">
                <a:solidFill>
                  <a:schemeClr val="tx1"/>
                </a:solidFill>
                <a:latin typeface="+mj-lt"/>
              </a:rPr>
              <a:t>, </a:t>
            </a:r>
            <a:r>
              <a:rPr lang="en-US" sz="2000" dirty="0" err="1">
                <a:solidFill>
                  <a:schemeClr val="tx1"/>
                </a:solidFill>
                <a:latin typeface="+mj-lt"/>
              </a:rPr>
              <a:t>pocity</a:t>
            </a:r>
            <a:r>
              <a:rPr lang="en-US" sz="2000" dirty="0">
                <a:solidFill>
                  <a:schemeClr val="tx1"/>
                </a:solidFill>
                <a:latin typeface="+mj-lt"/>
              </a:rPr>
              <a:t> </a:t>
            </a:r>
            <a:r>
              <a:rPr lang="hu-HU" altLang="en-US" sz="2000" dirty="0">
                <a:solidFill>
                  <a:schemeClr val="tx1"/>
                </a:solidFill>
                <a:latin typeface="+mj-lt"/>
              </a:rPr>
              <a:t>(</a:t>
            </a:r>
            <a:r>
              <a:rPr lang="en-US" sz="2000" dirty="0" err="1">
                <a:solidFill>
                  <a:schemeClr val="tx1"/>
                </a:solidFill>
                <a:latin typeface="+mj-lt"/>
                <a:sym typeface="+mn-ea"/>
              </a:rPr>
              <a:t>Možnosť</a:t>
            </a:r>
            <a:r>
              <a:rPr lang="en-US" sz="2000" dirty="0">
                <a:solidFill>
                  <a:schemeClr val="tx1"/>
                </a:solidFill>
                <a:latin typeface="+mj-lt"/>
                <a:sym typeface="+mn-ea"/>
              </a:rPr>
              <a:t>, </a:t>
            </a:r>
            <a:r>
              <a:rPr lang="en-US" sz="2000" dirty="0" err="1">
                <a:solidFill>
                  <a:schemeClr val="tx1"/>
                </a:solidFill>
                <a:latin typeface="+mj-lt"/>
                <a:sym typeface="+mn-ea"/>
              </a:rPr>
              <a:t>že</a:t>
            </a:r>
            <a:r>
              <a:rPr lang="en-US" sz="2000" dirty="0">
                <a:solidFill>
                  <a:schemeClr val="tx1"/>
                </a:solidFill>
                <a:latin typeface="+mj-lt"/>
                <a:sym typeface="+mn-ea"/>
              </a:rPr>
              <a:t> by </a:t>
            </a:r>
            <a:r>
              <a:rPr lang="en-US" sz="2000" dirty="0" err="1">
                <a:solidFill>
                  <a:schemeClr val="tx1"/>
                </a:solidFill>
                <a:latin typeface="+mj-lt"/>
                <a:sym typeface="+mn-ea"/>
              </a:rPr>
              <a:t>vám</a:t>
            </a:r>
            <a:r>
              <a:rPr lang="en-US" sz="2000" dirty="0">
                <a:solidFill>
                  <a:schemeClr val="tx1"/>
                </a:solidFill>
                <a:latin typeface="+mj-lt"/>
                <a:sym typeface="+mn-ea"/>
              </a:rPr>
              <a:t> bolo </a:t>
            </a:r>
            <a:r>
              <a:rPr lang="en-US" sz="2000" dirty="0" err="1">
                <a:solidFill>
                  <a:schemeClr val="tx1"/>
                </a:solidFill>
                <a:latin typeface="+mj-lt"/>
                <a:sym typeface="+mn-ea"/>
              </a:rPr>
              <a:t>zjedené</a:t>
            </a:r>
            <a:r>
              <a:rPr lang="en-US" sz="2000" dirty="0">
                <a:solidFill>
                  <a:schemeClr val="tx1"/>
                </a:solidFill>
                <a:latin typeface="+mj-lt"/>
                <a:sym typeface="+mn-ea"/>
              </a:rPr>
              <a:t> </a:t>
            </a:r>
            <a:r>
              <a:rPr lang="en-US" sz="2000" dirty="0" err="1">
                <a:solidFill>
                  <a:schemeClr val="tx1"/>
                </a:solidFill>
                <a:latin typeface="+mj-lt"/>
                <a:sym typeface="+mn-ea"/>
              </a:rPr>
              <a:t>oblečenie</a:t>
            </a:r>
            <a:r>
              <a:rPr lang="en-US" sz="2000" dirty="0">
                <a:solidFill>
                  <a:schemeClr val="tx1"/>
                </a:solidFill>
                <a:latin typeface="+mj-lt"/>
                <a:sym typeface="+mn-ea"/>
              </a:rPr>
              <a:t>, </a:t>
            </a:r>
            <a:r>
              <a:rPr lang="en-US" sz="2000" dirty="0" err="1">
                <a:solidFill>
                  <a:schemeClr val="tx1"/>
                </a:solidFill>
                <a:latin typeface="+mj-lt"/>
                <a:sym typeface="+mn-ea"/>
              </a:rPr>
              <a:t>nejako</a:t>
            </a:r>
            <a:r>
              <a:rPr lang="en-US" sz="2000" dirty="0">
                <a:solidFill>
                  <a:schemeClr val="tx1"/>
                </a:solidFill>
                <a:latin typeface="+mj-lt"/>
                <a:sym typeface="+mn-ea"/>
              </a:rPr>
              <a:t> </a:t>
            </a:r>
            <a:r>
              <a:rPr lang="en-US" sz="2000" dirty="0" err="1">
                <a:solidFill>
                  <a:schemeClr val="tx1"/>
                </a:solidFill>
                <a:latin typeface="+mj-lt"/>
                <a:sym typeface="+mn-ea"/>
              </a:rPr>
              <a:t>hodnotíte</a:t>
            </a:r>
            <a:r>
              <a:rPr lang="en-US" sz="2000" dirty="0">
                <a:solidFill>
                  <a:schemeClr val="tx1"/>
                </a:solidFill>
                <a:latin typeface="+mj-lt"/>
                <a:sym typeface="+mn-ea"/>
              </a:rPr>
              <a:t>, </a:t>
            </a:r>
            <a:r>
              <a:rPr lang="en-US" sz="2000" dirty="0" err="1">
                <a:solidFill>
                  <a:schemeClr val="tx1"/>
                </a:solidFill>
                <a:latin typeface="+mj-lt"/>
                <a:sym typeface="+mn-ea"/>
              </a:rPr>
              <a:t>zrejme</a:t>
            </a:r>
            <a:r>
              <a:rPr lang="en-US" sz="2000" dirty="0">
                <a:solidFill>
                  <a:schemeClr val="tx1"/>
                </a:solidFill>
                <a:latin typeface="+mj-lt"/>
                <a:sym typeface="+mn-ea"/>
              </a:rPr>
              <a:t> </a:t>
            </a:r>
            <a:r>
              <a:rPr lang="en-US" sz="2000" dirty="0" err="1">
                <a:solidFill>
                  <a:schemeClr val="tx1"/>
                </a:solidFill>
                <a:latin typeface="+mj-lt"/>
                <a:sym typeface="+mn-ea"/>
              </a:rPr>
              <a:t>negatívne</a:t>
            </a:r>
            <a:r>
              <a:rPr lang="hu-HU" altLang="en-US" sz="2000" dirty="0">
                <a:solidFill>
                  <a:schemeClr val="tx1"/>
                </a:solidFill>
                <a:latin typeface="+mj-lt"/>
                <a:sym typeface="+mn-ea"/>
              </a:rPr>
              <a:t>)</a:t>
            </a:r>
          </a:p>
          <a:p>
            <a:pPr marL="271463" indent="-271463" algn="l"/>
            <a:r>
              <a:rPr lang="en-US" sz="2000" dirty="0">
                <a:solidFill>
                  <a:schemeClr val="tx1"/>
                </a:solidFill>
                <a:latin typeface="+mj-lt"/>
              </a:rPr>
              <a:t>C)</a:t>
            </a:r>
            <a:r>
              <a:rPr lang="sk-SK" sz="2000" dirty="0">
                <a:solidFill>
                  <a:schemeClr val="tx1"/>
                </a:solidFill>
                <a:latin typeface="+mj-lt"/>
              </a:rPr>
              <a:t> </a:t>
            </a:r>
            <a:r>
              <a:rPr lang="en-US" sz="2000" b="1" dirty="0" err="1">
                <a:solidFill>
                  <a:schemeClr val="tx1"/>
                </a:solidFill>
                <a:latin typeface="+mj-lt"/>
              </a:rPr>
              <a:t>Konatívne</a:t>
            </a:r>
            <a:r>
              <a:rPr lang="sk-SK" sz="2000" b="1" dirty="0">
                <a:solidFill>
                  <a:schemeClr val="tx1"/>
                </a:solidFill>
                <a:latin typeface="+mj-lt"/>
              </a:rPr>
              <a:t> </a:t>
            </a:r>
            <a:r>
              <a:rPr lang="en-US" sz="2000" b="1" dirty="0">
                <a:solidFill>
                  <a:schemeClr val="tx1"/>
                </a:solidFill>
                <a:latin typeface="+mj-lt"/>
              </a:rPr>
              <a:t>–</a:t>
            </a:r>
            <a:r>
              <a:rPr lang="en-US" sz="2000" dirty="0">
                <a:solidFill>
                  <a:schemeClr val="tx1"/>
                </a:solidFill>
                <a:latin typeface="+mj-lt"/>
              </a:rPr>
              <a:t> </a:t>
            </a:r>
            <a:r>
              <a:rPr lang="en-US" sz="2000" dirty="0" err="1">
                <a:solidFill>
                  <a:schemeClr val="tx1"/>
                </a:solidFill>
                <a:latin typeface="+mj-lt"/>
              </a:rPr>
              <a:t>zámer</a:t>
            </a:r>
            <a:r>
              <a:rPr lang="en-US" sz="2000" dirty="0">
                <a:solidFill>
                  <a:schemeClr val="tx1"/>
                </a:solidFill>
                <a:latin typeface="+mj-lt"/>
              </a:rPr>
              <a:t>, </a:t>
            </a:r>
            <a:r>
              <a:rPr lang="en-US" sz="2000" dirty="0" err="1">
                <a:solidFill>
                  <a:schemeClr val="tx1"/>
                </a:solidFill>
                <a:latin typeface="+mj-lt"/>
              </a:rPr>
              <a:t>tendencia</a:t>
            </a:r>
            <a:r>
              <a:rPr lang="en-US" sz="2000" dirty="0">
                <a:solidFill>
                  <a:schemeClr val="tx1"/>
                </a:solidFill>
                <a:latin typeface="+mj-lt"/>
              </a:rPr>
              <a:t> k </a:t>
            </a:r>
            <a:r>
              <a:rPr lang="en-US" sz="2000" dirty="0" err="1">
                <a:solidFill>
                  <a:schemeClr val="tx1"/>
                </a:solidFill>
                <a:latin typeface="+mj-lt"/>
              </a:rPr>
              <a:t>rokovaniu</a:t>
            </a:r>
            <a:r>
              <a:rPr lang="en-US" sz="2000" dirty="0">
                <a:solidFill>
                  <a:schemeClr val="tx1"/>
                </a:solidFill>
                <a:latin typeface="+mj-lt"/>
              </a:rPr>
              <a:t> </a:t>
            </a:r>
            <a:r>
              <a:rPr lang="hu-HU" altLang="en-US" sz="2000" dirty="0">
                <a:solidFill>
                  <a:schemeClr val="tx1"/>
                </a:solidFill>
                <a:latin typeface="+mj-lt"/>
              </a:rPr>
              <a:t>(</a:t>
            </a:r>
            <a:r>
              <a:rPr lang="en-US" sz="2000" dirty="0" err="1">
                <a:solidFill>
                  <a:schemeClr val="tx1"/>
                </a:solidFill>
                <a:latin typeface="+mj-lt"/>
                <a:sym typeface="+mn-ea"/>
              </a:rPr>
              <a:t>Máte</a:t>
            </a:r>
            <a:r>
              <a:rPr lang="en-US" sz="2000" dirty="0">
                <a:solidFill>
                  <a:schemeClr val="tx1"/>
                </a:solidFill>
                <a:latin typeface="+mj-lt"/>
                <a:sym typeface="+mn-ea"/>
              </a:rPr>
              <a:t> </a:t>
            </a:r>
            <a:r>
              <a:rPr lang="en-US" sz="2000" dirty="0" err="1">
                <a:solidFill>
                  <a:schemeClr val="tx1"/>
                </a:solidFill>
                <a:latin typeface="+mj-lt"/>
                <a:sym typeface="+mn-ea"/>
              </a:rPr>
              <a:t>tendencie</a:t>
            </a:r>
            <a:r>
              <a:rPr lang="en-US" sz="2000" dirty="0">
                <a:solidFill>
                  <a:schemeClr val="tx1"/>
                </a:solidFill>
                <a:latin typeface="+mj-lt"/>
                <a:sym typeface="+mn-ea"/>
              </a:rPr>
              <a:t> </a:t>
            </a:r>
            <a:r>
              <a:rPr lang="en-US" sz="2000" dirty="0" err="1">
                <a:solidFill>
                  <a:schemeClr val="tx1"/>
                </a:solidFill>
                <a:latin typeface="+mj-lt"/>
                <a:sym typeface="+mn-ea"/>
              </a:rPr>
              <a:t>sa</a:t>
            </a:r>
            <a:r>
              <a:rPr lang="en-US" sz="2000" dirty="0">
                <a:solidFill>
                  <a:schemeClr val="tx1"/>
                </a:solidFill>
                <a:latin typeface="+mj-lt"/>
                <a:sym typeface="+mn-ea"/>
              </a:rPr>
              <a:t> v </a:t>
            </a:r>
            <a:r>
              <a:rPr lang="en-US" sz="2000" dirty="0" err="1">
                <a:solidFill>
                  <a:schemeClr val="tx1"/>
                </a:solidFill>
                <a:latin typeface="+mj-lt"/>
                <a:sym typeface="+mn-ea"/>
              </a:rPr>
              <a:t>takýchto</a:t>
            </a:r>
            <a:r>
              <a:rPr lang="en-US" sz="2000" dirty="0">
                <a:solidFill>
                  <a:schemeClr val="tx1"/>
                </a:solidFill>
                <a:latin typeface="+mj-lt"/>
                <a:sym typeface="+mn-ea"/>
              </a:rPr>
              <a:t> </a:t>
            </a:r>
            <a:r>
              <a:rPr lang="en-US" sz="2000" dirty="0" err="1">
                <a:solidFill>
                  <a:schemeClr val="tx1"/>
                </a:solidFill>
                <a:latin typeface="+mj-lt"/>
                <a:sym typeface="+mn-ea"/>
              </a:rPr>
              <a:t>prípadoch</a:t>
            </a:r>
            <a:r>
              <a:rPr lang="en-US" sz="2000" dirty="0">
                <a:solidFill>
                  <a:schemeClr val="tx1"/>
                </a:solidFill>
                <a:latin typeface="+mj-lt"/>
                <a:sym typeface="+mn-ea"/>
              </a:rPr>
              <a:t> </a:t>
            </a:r>
            <a:r>
              <a:rPr lang="sk-SK" sz="2000" dirty="0">
                <a:solidFill>
                  <a:schemeClr val="tx1"/>
                </a:solidFill>
                <a:latin typeface="+mj-lt"/>
                <a:sym typeface="+mn-ea"/>
              </a:rPr>
              <a:t>správať</a:t>
            </a:r>
            <a:r>
              <a:rPr lang="en-US" sz="2000" dirty="0">
                <a:solidFill>
                  <a:schemeClr val="tx1"/>
                </a:solidFill>
                <a:latin typeface="+mj-lt"/>
                <a:sym typeface="+mn-ea"/>
              </a:rPr>
              <a:t> </a:t>
            </a:r>
            <a:r>
              <a:rPr lang="en-US" sz="2000" dirty="0" err="1">
                <a:solidFill>
                  <a:schemeClr val="tx1"/>
                </a:solidFill>
                <a:latin typeface="+mj-lt"/>
                <a:sym typeface="+mn-ea"/>
              </a:rPr>
              <a:t>určitým</a:t>
            </a:r>
            <a:r>
              <a:rPr lang="en-US" sz="2000" dirty="0">
                <a:solidFill>
                  <a:schemeClr val="tx1"/>
                </a:solidFill>
                <a:latin typeface="+mj-lt"/>
                <a:sym typeface="+mn-ea"/>
              </a:rPr>
              <a:t> </a:t>
            </a:r>
            <a:r>
              <a:rPr lang="en-US" sz="2000" dirty="0" err="1">
                <a:solidFill>
                  <a:schemeClr val="tx1"/>
                </a:solidFill>
                <a:latin typeface="+mj-lt"/>
                <a:sym typeface="+mn-ea"/>
              </a:rPr>
              <a:t>spôsobom</a:t>
            </a:r>
            <a:r>
              <a:rPr lang="en-US" sz="2000" dirty="0">
                <a:solidFill>
                  <a:schemeClr val="tx1"/>
                </a:solidFill>
                <a:latin typeface="+mj-lt"/>
                <a:sym typeface="+mn-ea"/>
              </a:rPr>
              <a:t>, </a:t>
            </a:r>
            <a:r>
              <a:rPr lang="en-US" sz="2000" dirty="0" err="1">
                <a:solidFill>
                  <a:schemeClr val="tx1"/>
                </a:solidFill>
                <a:latin typeface="+mj-lt"/>
                <a:sym typeface="+mn-ea"/>
              </a:rPr>
              <a:t>zrejme</a:t>
            </a:r>
            <a:r>
              <a:rPr lang="en-US" sz="2000" dirty="0">
                <a:solidFill>
                  <a:schemeClr val="tx1"/>
                </a:solidFill>
                <a:latin typeface="+mj-lt"/>
                <a:sym typeface="+mn-ea"/>
              </a:rPr>
              <a:t> mole </a:t>
            </a:r>
            <a:r>
              <a:rPr lang="en-US" sz="2000" dirty="0" err="1">
                <a:solidFill>
                  <a:schemeClr val="tx1"/>
                </a:solidFill>
                <a:latin typeface="+mj-lt"/>
                <a:sym typeface="+mn-ea"/>
              </a:rPr>
              <a:t>zabíjať</a:t>
            </a:r>
            <a:r>
              <a:rPr lang="hu-HU" altLang="en-US" sz="2000" dirty="0">
                <a:solidFill>
                  <a:schemeClr val="tx1"/>
                </a:solidFill>
                <a:latin typeface="+mj-lt"/>
              </a:rPr>
              <a:t>)</a:t>
            </a:r>
          </a:p>
        </p:txBody>
      </p:sp>
      <p:sp>
        <p:nvSpPr>
          <p:cNvPr id="4" name="Text Placeholder 3"/>
          <p:cNvSpPr>
            <a:spLocks noGrp="1"/>
          </p:cNvSpPr>
          <p:nvPr>
            <p:ph type="body" sz="quarter" idx="13"/>
          </p:nvPr>
        </p:nvSpPr>
        <p:spPr/>
        <p:txBody>
          <a:bodyPr>
            <a:normAutofit fontScale="25000" lnSpcReduction="20000"/>
          </a:bodyPr>
          <a:lstStyle/>
          <a:p>
            <a:endParaRPr lang="en-US"/>
          </a:p>
        </p:txBody>
      </p:sp>
    </p:spTree>
    <p:extLst>
      <p:ext uri="{BB962C8B-B14F-4D97-AF65-F5344CB8AC3E}">
        <p14:creationId xmlns:p14="http://schemas.microsoft.com/office/powerpoint/2010/main" val="3035067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000" y="985567"/>
            <a:ext cx="7313747" cy="802547"/>
          </a:xfrm>
        </p:spPr>
        <p:txBody>
          <a:bodyPr>
            <a:normAutofit/>
          </a:bodyPr>
          <a:lstStyle/>
          <a:p>
            <a:pPr algn="l"/>
            <a:r>
              <a:rPr lang="en-US" sz="4000" b="1" dirty="0">
                <a:solidFill>
                  <a:schemeClr val="tx1"/>
                </a:solidFill>
                <a:latin typeface="+mn-lt"/>
                <a:sym typeface="+mn-ea"/>
              </a:rPr>
              <a:t>Tri </a:t>
            </a:r>
            <a:r>
              <a:rPr lang="en-US" sz="4000" b="1" dirty="0" err="1">
                <a:solidFill>
                  <a:schemeClr val="tx1"/>
                </a:solidFill>
                <a:latin typeface="+mn-lt"/>
                <a:sym typeface="+mn-ea"/>
              </a:rPr>
              <a:t>fázy</a:t>
            </a:r>
            <a:r>
              <a:rPr lang="sk-SK" sz="4000" b="1" dirty="0">
                <a:solidFill>
                  <a:schemeClr val="tx1"/>
                </a:solidFill>
                <a:latin typeface="+mn-lt"/>
                <a:sym typeface="+mn-ea"/>
              </a:rPr>
              <a:t> postojov</a:t>
            </a:r>
            <a:endParaRPr lang="en-US" sz="4000" b="1" dirty="0">
              <a:latin typeface="+mn-lt"/>
            </a:endParaRPr>
          </a:p>
        </p:txBody>
      </p:sp>
      <p:sp>
        <p:nvSpPr>
          <p:cNvPr id="3" name="Text Placeholder 2"/>
          <p:cNvSpPr>
            <a:spLocks noGrp="1"/>
          </p:cNvSpPr>
          <p:nvPr>
            <p:ph type="body" idx="1"/>
          </p:nvPr>
        </p:nvSpPr>
        <p:spPr>
          <a:xfrm>
            <a:off x="1778000" y="1386841"/>
            <a:ext cx="8298181" cy="4933315"/>
          </a:xfrm>
          <a:noFill/>
        </p:spPr>
        <p:txBody>
          <a:bodyPr>
            <a:noAutofit/>
          </a:bodyPr>
          <a:lstStyle/>
          <a:p>
            <a:pPr algn="l"/>
            <a:r>
              <a:rPr lang="hu-HU" altLang="en-US" sz="2000" dirty="0">
                <a:solidFill>
                  <a:schemeClr val="tx1"/>
                </a:solidFill>
                <a:latin typeface="+mj-lt"/>
              </a:rPr>
              <a:t>1. </a:t>
            </a:r>
            <a:r>
              <a:rPr lang="en-US" sz="2000" b="1" dirty="0" err="1">
                <a:solidFill>
                  <a:schemeClr val="tx1"/>
                </a:solidFill>
                <a:latin typeface="+mj-lt"/>
              </a:rPr>
              <a:t>Automatická</a:t>
            </a:r>
            <a:r>
              <a:rPr lang="en-US" sz="2000" b="1" dirty="0">
                <a:solidFill>
                  <a:schemeClr val="tx1"/>
                </a:solidFill>
                <a:latin typeface="+mj-lt"/>
              </a:rPr>
              <a:t> </a:t>
            </a:r>
            <a:r>
              <a:rPr lang="en-US" sz="2000" b="1" dirty="0" err="1">
                <a:solidFill>
                  <a:schemeClr val="tx1"/>
                </a:solidFill>
                <a:latin typeface="+mj-lt"/>
              </a:rPr>
              <a:t>aktivácia</a:t>
            </a:r>
            <a:r>
              <a:rPr lang="sk-SK" sz="2000" b="1" dirty="0">
                <a:solidFill>
                  <a:schemeClr val="tx1"/>
                </a:solidFill>
                <a:latin typeface="+mj-lt"/>
              </a:rPr>
              <a:t> </a:t>
            </a:r>
            <a:r>
              <a:rPr lang="hu-HU" altLang="en-US" sz="2000" dirty="0">
                <a:solidFill>
                  <a:schemeClr val="tx1"/>
                </a:solidFill>
                <a:latin typeface="+mj-lt"/>
              </a:rPr>
              <a:t>– </a:t>
            </a:r>
            <a:r>
              <a:rPr lang="en-US" sz="2000" dirty="0" err="1">
                <a:solidFill>
                  <a:schemeClr val="tx1"/>
                </a:solidFill>
                <a:latin typeface="+mj-lt"/>
                <a:sym typeface="+mn-ea"/>
              </a:rPr>
              <a:t>jav</a:t>
            </a:r>
            <a:r>
              <a:rPr lang="en-US" sz="2000" dirty="0">
                <a:solidFill>
                  <a:schemeClr val="tx1"/>
                </a:solidFill>
                <a:latin typeface="+mj-lt"/>
                <a:sym typeface="+mn-ea"/>
              </a:rPr>
              <a:t> </a:t>
            </a:r>
            <a:r>
              <a:rPr lang="en-US" sz="2000" dirty="0" err="1">
                <a:solidFill>
                  <a:schemeClr val="tx1"/>
                </a:solidFill>
                <a:latin typeface="+mj-lt"/>
                <a:sym typeface="+mn-ea"/>
              </a:rPr>
              <a:t>alebo</a:t>
            </a:r>
            <a:r>
              <a:rPr lang="en-US" sz="2000" dirty="0">
                <a:solidFill>
                  <a:schemeClr val="tx1"/>
                </a:solidFill>
                <a:latin typeface="+mj-lt"/>
                <a:sym typeface="+mn-ea"/>
              </a:rPr>
              <a:t> </a:t>
            </a:r>
            <a:r>
              <a:rPr lang="en-US" sz="2000" dirty="0" err="1">
                <a:solidFill>
                  <a:schemeClr val="tx1"/>
                </a:solidFill>
                <a:latin typeface="+mj-lt"/>
                <a:sym typeface="+mn-ea"/>
              </a:rPr>
              <a:t>jeho</a:t>
            </a:r>
            <a:r>
              <a:rPr lang="en-US" sz="2000" dirty="0">
                <a:solidFill>
                  <a:schemeClr val="tx1"/>
                </a:solidFill>
                <a:latin typeface="+mj-lt"/>
                <a:sym typeface="+mn-ea"/>
              </a:rPr>
              <a:t> </a:t>
            </a:r>
            <a:r>
              <a:rPr lang="en-US" sz="2000" dirty="0" err="1">
                <a:solidFill>
                  <a:schemeClr val="tx1"/>
                </a:solidFill>
                <a:latin typeface="+mj-lt"/>
                <a:sym typeface="+mn-ea"/>
              </a:rPr>
              <a:t>symbolická</a:t>
            </a:r>
            <a:r>
              <a:rPr lang="en-US" sz="2000" dirty="0">
                <a:solidFill>
                  <a:schemeClr val="tx1"/>
                </a:solidFill>
                <a:latin typeface="+mj-lt"/>
                <a:sym typeface="+mn-ea"/>
              </a:rPr>
              <a:t> </a:t>
            </a:r>
            <a:r>
              <a:rPr lang="en-US" sz="2000" dirty="0" err="1">
                <a:solidFill>
                  <a:schemeClr val="tx1"/>
                </a:solidFill>
                <a:latin typeface="+mj-lt"/>
                <a:sym typeface="+mn-ea"/>
              </a:rPr>
              <a:t>reprezentácia</a:t>
            </a:r>
            <a:r>
              <a:rPr lang="en-US" sz="2000" dirty="0">
                <a:solidFill>
                  <a:schemeClr val="tx1"/>
                </a:solidFill>
                <a:latin typeface="+mj-lt"/>
                <a:sym typeface="+mn-ea"/>
              </a:rPr>
              <a:t> </a:t>
            </a:r>
            <a:r>
              <a:rPr lang="en-US" sz="2000" dirty="0" err="1">
                <a:solidFill>
                  <a:schemeClr val="tx1"/>
                </a:solidFill>
                <a:latin typeface="+mj-lt"/>
                <a:sym typeface="+mn-ea"/>
              </a:rPr>
              <a:t>automaticky</a:t>
            </a:r>
            <a:r>
              <a:rPr lang="en-US" sz="2000" dirty="0">
                <a:solidFill>
                  <a:schemeClr val="tx1"/>
                </a:solidFill>
                <a:latin typeface="+mj-lt"/>
                <a:sym typeface="+mn-ea"/>
              </a:rPr>
              <a:t> </a:t>
            </a:r>
            <a:r>
              <a:rPr lang="en-US" sz="2000" dirty="0" err="1">
                <a:solidFill>
                  <a:schemeClr val="tx1"/>
                </a:solidFill>
                <a:latin typeface="+mj-lt"/>
                <a:sym typeface="+mn-ea"/>
              </a:rPr>
              <a:t>navodzuje</a:t>
            </a:r>
            <a:r>
              <a:rPr lang="en-US" sz="2000" dirty="0">
                <a:solidFill>
                  <a:schemeClr val="tx1"/>
                </a:solidFill>
                <a:latin typeface="+mj-lt"/>
                <a:sym typeface="+mn-ea"/>
              </a:rPr>
              <a:t> </a:t>
            </a:r>
            <a:r>
              <a:rPr lang="en-US" sz="2000" dirty="0" err="1">
                <a:solidFill>
                  <a:schemeClr val="tx1"/>
                </a:solidFill>
                <a:latin typeface="+mj-lt"/>
                <a:sym typeface="+mn-ea"/>
              </a:rPr>
              <a:t>určitý</a:t>
            </a:r>
            <a:r>
              <a:rPr lang="en-US" sz="2000" dirty="0">
                <a:solidFill>
                  <a:schemeClr val="tx1"/>
                </a:solidFill>
                <a:latin typeface="+mj-lt"/>
                <a:sym typeface="+mn-ea"/>
              </a:rPr>
              <a:t> </a:t>
            </a:r>
            <a:r>
              <a:rPr lang="en-US" sz="2000" dirty="0" err="1">
                <a:solidFill>
                  <a:schemeClr val="tx1"/>
                </a:solidFill>
                <a:latin typeface="+mj-lt"/>
                <a:sym typeface="+mn-ea"/>
              </a:rPr>
              <a:t>postoj</a:t>
            </a:r>
            <a:r>
              <a:rPr lang="en-US" sz="2000" dirty="0">
                <a:solidFill>
                  <a:schemeClr val="tx1"/>
                </a:solidFill>
                <a:latin typeface="+mj-lt"/>
                <a:sym typeface="+mn-ea"/>
              </a:rPr>
              <a:t>, bez </a:t>
            </a:r>
            <a:r>
              <a:rPr lang="en-US" sz="2000" dirty="0" err="1">
                <a:solidFill>
                  <a:schemeClr val="tx1"/>
                </a:solidFill>
                <a:latin typeface="+mj-lt"/>
                <a:sym typeface="+mn-ea"/>
              </a:rPr>
              <a:t>zámeru</a:t>
            </a:r>
            <a:r>
              <a:rPr lang="en-US" sz="2000" dirty="0">
                <a:solidFill>
                  <a:schemeClr val="tx1"/>
                </a:solidFill>
                <a:latin typeface="+mj-lt"/>
                <a:sym typeface="+mn-ea"/>
              </a:rPr>
              <a:t> a </a:t>
            </a:r>
            <a:r>
              <a:rPr lang="en-US" sz="2000" dirty="0" err="1">
                <a:solidFill>
                  <a:schemeClr val="tx1"/>
                </a:solidFill>
                <a:latin typeface="+mj-lt"/>
                <a:sym typeface="+mn-ea"/>
              </a:rPr>
              <a:t>úsilia</a:t>
            </a:r>
            <a:r>
              <a:rPr lang="en-US" sz="2000" dirty="0">
                <a:solidFill>
                  <a:schemeClr val="tx1"/>
                </a:solidFill>
                <a:latin typeface="+mj-lt"/>
                <a:sym typeface="+mn-ea"/>
              </a:rPr>
              <a:t> </a:t>
            </a:r>
            <a:r>
              <a:rPr lang="en-US" sz="2000" dirty="0" err="1">
                <a:solidFill>
                  <a:schemeClr val="tx1"/>
                </a:solidFill>
                <a:latin typeface="+mj-lt"/>
                <a:sym typeface="+mn-ea"/>
              </a:rPr>
              <a:t>hodnotiacej</a:t>
            </a:r>
            <a:r>
              <a:rPr lang="en-US" sz="2000" dirty="0">
                <a:solidFill>
                  <a:schemeClr val="tx1"/>
                </a:solidFill>
                <a:latin typeface="+mj-lt"/>
                <a:sym typeface="+mn-ea"/>
              </a:rPr>
              <a:t> </a:t>
            </a:r>
            <a:r>
              <a:rPr lang="en-US" sz="2000" dirty="0" err="1">
                <a:solidFill>
                  <a:schemeClr val="tx1"/>
                </a:solidFill>
                <a:latin typeface="+mj-lt"/>
                <a:sym typeface="+mn-ea"/>
              </a:rPr>
              <a:t>osoby</a:t>
            </a:r>
            <a:r>
              <a:rPr lang="hu-HU" altLang="en-US" sz="2000" dirty="0">
                <a:solidFill>
                  <a:schemeClr val="tx1"/>
                </a:solidFill>
                <a:latin typeface="+mj-lt"/>
                <a:sym typeface="+mn-ea"/>
              </a:rPr>
              <a:t>. Je </a:t>
            </a:r>
            <a:r>
              <a:rPr lang="en-US" sz="2000" dirty="0" err="1">
                <a:solidFill>
                  <a:schemeClr val="tx1"/>
                </a:solidFill>
                <a:latin typeface="+mj-lt"/>
                <a:sym typeface="+mn-ea"/>
              </a:rPr>
              <a:t>nevedomá</a:t>
            </a:r>
            <a:r>
              <a:rPr lang="sk-SK" sz="2000" dirty="0">
                <a:solidFill>
                  <a:schemeClr val="tx1"/>
                </a:solidFill>
                <a:latin typeface="+mj-lt"/>
                <a:sym typeface="+mn-ea"/>
              </a:rPr>
              <a:t>, </a:t>
            </a:r>
            <a:r>
              <a:rPr lang="en-US" sz="2000" dirty="0" err="1">
                <a:solidFill>
                  <a:schemeClr val="tx1"/>
                </a:solidFill>
                <a:latin typeface="+mj-lt"/>
                <a:sym typeface="+mn-ea"/>
              </a:rPr>
              <a:t>pasívna</a:t>
            </a:r>
            <a:r>
              <a:rPr lang="en-US" sz="2000" dirty="0">
                <a:solidFill>
                  <a:schemeClr val="tx1"/>
                </a:solidFill>
                <a:latin typeface="+mj-lt"/>
                <a:sym typeface="+mn-ea"/>
              </a:rPr>
              <a:t> a </a:t>
            </a:r>
            <a:r>
              <a:rPr lang="en-US" sz="2000" dirty="0" err="1">
                <a:solidFill>
                  <a:schemeClr val="tx1"/>
                </a:solidFill>
                <a:latin typeface="+mj-lt"/>
                <a:sym typeface="+mn-ea"/>
              </a:rPr>
              <a:t>odohráva</a:t>
            </a:r>
            <a:r>
              <a:rPr lang="en-US" sz="2000" dirty="0">
                <a:solidFill>
                  <a:schemeClr val="tx1"/>
                </a:solidFill>
                <a:latin typeface="+mj-lt"/>
                <a:sym typeface="+mn-ea"/>
              </a:rPr>
              <a:t> </a:t>
            </a:r>
            <a:r>
              <a:rPr lang="en-US" sz="2000" dirty="0" err="1">
                <a:solidFill>
                  <a:schemeClr val="tx1"/>
                </a:solidFill>
                <a:latin typeface="+mj-lt"/>
                <a:sym typeface="+mn-ea"/>
              </a:rPr>
              <a:t>sa</a:t>
            </a:r>
            <a:r>
              <a:rPr lang="en-US" sz="2000" dirty="0">
                <a:solidFill>
                  <a:schemeClr val="tx1"/>
                </a:solidFill>
                <a:latin typeface="+mj-lt"/>
                <a:sym typeface="+mn-ea"/>
              </a:rPr>
              <a:t> </a:t>
            </a:r>
            <a:r>
              <a:rPr lang="en-US" sz="2000" dirty="0" err="1">
                <a:solidFill>
                  <a:schemeClr val="tx1"/>
                </a:solidFill>
                <a:latin typeface="+mj-lt"/>
                <a:sym typeface="+mn-ea"/>
              </a:rPr>
              <a:t>počas</a:t>
            </a:r>
            <a:r>
              <a:rPr lang="en-US" sz="2000" dirty="0">
                <a:solidFill>
                  <a:schemeClr val="tx1"/>
                </a:solidFill>
                <a:latin typeface="+mj-lt"/>
                <a:sym typeface="+mn-ea"/>
              </a:rPr>
              <a:t> </a:t>
            </a:r>
            <a:r>
              <a:rPr lang="en-US" sz="2000" dirty="0" err="1">
                <a:solidFill>
                  <a:schemeClr val="tx1"/>
                </a:solidFill>
                <a:latin typeface="+mj-lt"/>
                <a:sym typeface="+mn-ea"/>
              </a:rPr>
              <a:t>niekoľkých</a:t>
            </a:r>
            <a:r>
              <a:rPr lang="en-US" sz="2000" dirty="0">
                <a:solidFill>
                  <a:schemeClr val="tx1"/>
                </a:solidFill>
                <a:latin typeface="+mj-lt"/>
                <a:sym typeface="+mn-ea"/>
              </a:rPr>
              <a:t> </a:t>
            </a:r>
            <a:r>
              <a:rPr lang="en-US" sz="2000" dirty="0" err="1">
                <a:solidFill>
                  <a:schemeClr val="tx1"/>
                </a:solidFill>
                <a:latin typeface="+mj-lt"/>
                <a:sym typeface="+mn-ea"/>
              </a:rPr>
              <a:t>stoviek</a:t>
            </a:r>
            <a:r>
              <a:rPr lang="en-US" sz="2000" dirty="0">
                <a:solidFill>
                  <a:schemeClr val="tx1"/>
                </a:solidFill>
                <a:latin typeface="+mj-lt"/>
                <a:sym typeface="+mn-ea"/>
              </a:rPr>
              <a:t> </a:t>
            </a:r>
            <a:r>
              <a:rPr lang="en-US" sz="2000" dirty="0" err="1">
                <a:solidFill>
                  <a:schemeClr val="tx1"/>
                </a:solidFill>
                <a:latin typeface="+mj-lt"/>
                <a:sym typeface="+mn-ea"/>
              </a:rPr>
              <a:t>milisekúnd</a:t>
            </a:r>
            <a:r>
              <a:rPr lang="en-US" sz="2000" dirty="0">
                <a:solidFill>
                  <a:schemeClr val="tx1"/>
                </a:solidFill>
                <a:latin typeface="+mj-lt"/>
                <a:sym typeface="+mn-ea"/>
              </a:rPr>
              <a:t> po </a:t>
            </a:r>
            <a:r>
              <a:rPr lang="en-US" sz="2000" dirty="0" err="1">
                <a:solidFill>
                  <a:schemeClr val="tx1"/>
                </a:solidFill>
                <a:latin typeface="+mj-lt"/>
                <a:sym typeface="+mn-ea"/>
              </a:rPr>
              <a:t>stretnutí</a:t>
            </a:r>
            <a:r>
              <a:rPr lang="en-US" sz="2000" dirty="0">
                <a:solidFill>
                  <a:schemeClr val="tx1"/>
                </a:solidFill>
                <a:latin typeface="+mj-lt"/>
                <a:sym typeface="+mn-ea"/>
              </a:rPr>
              <a:t> s </a:t>
            </a:r>
            <a:r>
              <a:rPr lang="en-US" sz="2000" dirty="0" err="1">
                <a:solidFill>
                  <a:schemeClr val="tx1"/>
                </a:solidFill>
                <a:latin typeface="+mj-lt"/>
                <a:sym typeface="+mn-ea"/>
              </a:rPr>
              <a:t>daným</a:t>
            </a:r>
            <a:r>
              <a:rPr lang="en-US" sz="2000" dirty="0">
                <a:solidFill>
                  <a:schemeClr val="tx1"/>
                </a:solidFill>
                <a:latin typeface="+mj-lt"/>
                <a:sym typeface="+mn-ea"/>
              </a:rPr>
              <a:t> </a:t>
            </a:r>
            <a:r>
              <a:rPr lang="en-US" sz="2000" dirty="0" err="1">
                <a:solidFill>
                  <a:schemeClr val="tx1"/>
                </a:solidFill>
                <a:latin typeface="+mj-lt"/>
                <a:sym typeface="+mn-ea"/>
              </a:rPr>
              <a:t>javom</a:t>
            </a:r>
            <a:r>
              <a:rPr lang="sk-SK" sz="2000" dirty="0">
                <a:solidFill>
                  <a:schemeClr val="tx1"/>
                </a:solidFill>
                <a:latin typeface="+mj-lt"/>
                <a:sym typeface="+mn-ea"/>
              </a:rPr>
              <a:t>.</a:t>
            </a:r>
            <a:endParaRPr lang="hu-HU" altLang="en-US" sz="2000" dirty="0">
              <a:solidFill>
                <a:schemeClr val="tx1"/>
              </a:solidFill>
              <a:latin typeface="+mj-lt"/>
            </a:endParaRPr>
          </a:p>
          <a:p>
            <a:pPr algn="l"/>
            <a:r>
              <a:rPr lang="hu-HU" altLang="en-US" sz="2000" dirty="0">
                <a:solidFill>
                  <a:schemeClr val="tx1"/>
                </a:solidFill>
                <a:latin typeface="+mj-lt"/>
              </a:rPr>
              <a:t>2. </a:t>
            </a:r>
            <a:r>
              <a:rPr lang="en-US" sz="2000" b="1" dirty="0" err="1">
                <a:solidFill>
                  <a:schemeClr val="tx1"/>
                </a:solidFill>
                <a:latin typeface="+mj-lt"/>
              </a:rPr>
              <a:t>Fáza</a:t>
            </a:r>
            <a:r>
              <a:rPr lang="en-US" sz="2000" b="1" dirty="0">
                <a:solidFill>
                  <a:schemeClr val="tx1"/>
                </a:solidFill>
                <a:latin typeface="+mj-lt"/>
              </a:rPr>
              <a:t> </a:t>
            </a:r>
            <a:r>
              <a:rPr lang="en-US" sz="2000" b="1" dirty="0" err="1">
                <a:solidFill>
                  <a:schemeClr val="tx1"/>
                </a:solidFill>
                <a:latin typeface="+mj-lt"/>
              </a:rPr>
              <a:t>uváženia</a:t>
            </a:r>
            <a:r>
              <a:rPr lang="en-US" sz="2000" dirty="0">
                <a:solidFill>
                  <a:schemeClr val="tx1"/>
                </a:solidFill>
                <a:latin typeface="+mj-lt"/>
              </a:rPr>
              <a:t> </a:t>
            </a:r>
            <a:r>
              <a:rPr lang="en-US" sz="2000" dirty="0" err="1">
                <a:solidFill>
                  <a:schemeClr val="tx1"/>
                </a:solidFill>
                <a:latin typeface="+mj-lt"/>
                <a:sym typeface="+mn-ea"/>
              </a:rPr>
              <a:t>spočíva</a:t>
            </a:r>
            <a:r>
              <a:rPr lang="en-US" sz="2000" dirty="0">
                <a:solidFill>
                  <a:schemeClr val="tx1"/>
                </a:solidFill>
                <a:latin typeface="+mj-lt"/>
                <a:sym typeface="+mn-ea"/>
              </a:rPr>
              <a:t> v tom, ž</a:t>
            </a:r>
            <a:r>
              <a:rPr lang="hu-HU" altLang="en-US" sz="2000" dirty="0">
                <a:solidFill>
                  <a:schemeClr val="tx1"/>
                </a:solidFill>
                <a:latin typeface="+mj-lt"/>
                <a:sym typeface="+mn-ea"/>
              </a:rPr>
              <a:t>e</a:t>
            </a:r>
            <a:r>
              <a:rPr lang="en-US" sz="2000" dirty="0">
                <a:solidFill>
                  <a:schemeClr val="tx1"/>
                </a:solidFill>
                <a:latin typeface="+mj-lt"/>
                <a:sym typeface="+mn-ea"/>
              </a:rPr>
              <a:t> </a:t>
            </a:r>
            <a:r>
              <a:rPr lang="en-US" sz="2000" dirty="0" err="1">
                <a:solidFill>
                  <a:schemeClr val="tx1"/>
                </a:solidFill>
                <a:latin typeface="+mj-lt"/>
                <a:sym typeface="+mn-ea"/>
              </a:rPr>
              <a:t>postoj</a:t>
            </a:r>
            <a:r>
              <a:rPr lang="en-US" sz="2000" dirty="0">
                <a:solidFill>
                  <a:schemeClr val="tx1"/>
                </a:solidFill>
                <a:latin typeface="+mj-lt"/>
                <a:sym typeface="+mn-ea"/>
              </a:rPr>
              <a:t> </a:t>
            </a:r>
            <a:r>
              <a:rPr lang="en-US" sz="2000" dirty="0" err="1">
                <a:solidFill>
                  <a:schemeClr val="tx1"/>
                </a:solidFill>
                <a:latin typeface="+mj-lt"/>
                <a:sym typeface="+mn-ea"/>
              </a:rPr>
              <a:t>navodený</a:t>
            </a:r>
            <a:r>
              <a:rPr lang="en-US" sz="2000" dirty="0">
                <a:solidFill>
                  <a:schemeClr val="tx1"/>
                </a:solidFill>
                <a:latin typeface="+mj-lt"/>
                <a:sym typeface="+mn-ea"/>
              </a:rPr>
              <a:t> v </a:t>
            </a:r>
            <a:r>
              <a:rPr lang="en-US" sz="2000" dirty="0" err="1">
                <a:solidFill>
                  <a:schemeClr val="tx1"/>
                </a:solidFill>
                <a:latin typeface="+mj-lt"/>
                <a:sym typeface="+mn-ea"/>
              </a:rPr>
              <a:t>prvej</a:t>
            </a:r>
            <a:r>
              <a:rPr lang="en-US" sz="2000" dirty="0">
                <a:solidFill>
                  <a:schemeClr val="tx1"/>
                </a:solidFill>
                <a:latin typeface="+mj-lt"/>
                <a:sym typeface="+mn-ea"/>
              </a:rPr>
              <a:t> </a:t>
            </a:r>
            <a:r>
              <a:rPr lang="en-US" sz="2000" dirty="0" err="1">
                <a:solidFill>
                  <a:schemeClr val="tx1"/>
                </a:solidFill>
                <a:latin typeface="+mj-lt"/>
                <a:sym typeface="+mn-ea"/>
              </a:rPr>
              <a:t>fáze</a:t>
            </a:r>
            <a:r>
              <a:rPr lang="en-US" sz="2000" dirty="0">
                <a:solidFill>
                  <a:schemeClr val="tx1"/>
                </a:solidFill>
                <a:latin typeface="+mj-lt"/>
                <a:sym typeface="+mn-ea"/>
              </a:rPr>
              <a:t> </a:t>
            </a:r>
            <a:r>
              <a:rPr lang="en-US" sz="2000" dirty="0" err="1">
                <a:solidFill>
                  <a:schemeClr val="tx1"/>
                </a:solidFill>
                <a:latin typeface="+mj-lt"/>
                <a:sym typeface="+mn-ea"/>
              </a:rPr>
              <a:t>si</a:t>
            </a:r>
            <a:r>
              <a:rPr lang="en-US" sz="2000" dirty="0">
                <a:solidFill>
                  <a:schemeClr val="tx1"/>
                </a:solidFill>
                <a:latin typeface="+mj-lt"/>
                <a:sym typeface="+mn-ea"/>
              </a:rPr>
              <a:t> </a:t>
            </a:r>
            <a:r>
              <a:rPr lang="en-US" sz="2000" dirty="0" err="1">
                <a:solidFill>
                  <a:schemeClr val="tx1"/>
                </a:solidFill>
                <a:latin typeface="+mj-lt"/>
                <a:sym typeface="+mn-ea"/>
              </a:rPr>
              <a:t>jedinec</a:t>
            </a:r>
            <a:r>
              <a:rPr lang="en-US" sz="2000" dirty="0">
                <a:solidFill>
                  <a:schemeClr val="tx1"/>
                </a:solidFill>
                <a:latin typeface="+mj-lt"/>
                <a:sym typeface="+mn-ea"/>
              </a:rPr>
              <a:t> </a:t>
            </a:r>
            <a:r>
              <a:rPr lang="en-US" sz="2000" dirty="0" err="1">
                <a:solidFill>
                  <a:schemeClr val="tx1"/>
                </a:solidFill>
                <a:latin typeface="+mj-lt"/>
                <a:sym typeface="+mn-ea"/>
              </a:rPr>
              <a:t>môže</a:t>
            </a:r>
            <a:r>
              <a:rPr lang="en-US" sz="2000" dirty="0">
                <a:solidFill>
                  <a:schemeClr val="tx1"/>
                </a:solidFill>
                <a:latin typeface="+mj-lt"/>
                <a:sym typeface="+mn-ea"/>
              </a:rPr>
              <a:t> “</a:t>
            </a:r>
            <a:r>
              <a:rPr lang="en-US" sz="2000" dirty="0" err="1">
                <a:solidFill>
                  <a:schemeClr val="tx1"/>
                </a:solidFill>
                <a:latin typeface="+mj-lt"/>
                <a:sym typeface="+mn-ea"/>
              </a:rPr>
              <a:t>rozmyslieť</a:t>
            </a:r>
            <a:r>
              <a:rPr lang="en-US" sz="2000" dirty="0">
                <a:solidFill>
                  <a:schemeClr val="tx1"/>
                </a:solidFill>
                <a:latin typeface="+mj-lt"/>
                <a:sym typeface="+mn-ea"/>
              </a:rPr>
              <a:t>”, </a:t>
            </a:r>
            <a:r>
              <a:rPr lang="en-US" sz="2000" dirty="0" err="1">
                <a:solidFill>
                  <a:schemeClr val="tx1"/>
                </a:solidFill>
                <a:latin typeface="+mj-lt"/>
                <a:sym typeface="+mn-ea"/>
              </a:rPr>
              <a:t>môže</a:t>
            </a:r>
            <a:r>
              <a:rPr lang="en-US" sz="2000" dirty="0">
                <a:solidFill>
                  <a:schemeClr val="tx1"/>
                </a:solidFill>
                <a:latin typeface="+mj-lt"/>
                <a:sym typeface="+mn-ea"/>
              </a:rPr>
              <a:t> ho </a:t>
            </a:r>
            <a:r>
              <a:rPr lang="en-US" sz="2000" dirty="0" err="1">
                <a:solidFill>
                  <a:schemeClr val="tx1"/>
                </a:solidFill>
                <a:latin typeface="+mj-lt"/>
                <a:sym typeface="+mn-ea"/>
              </a:rPr>
              <a:t>modifikovať</a:t>
            </a:r>
            <a:r>
              <a:rPr lang="en-US" sz="2000" dirty="0">
                <a:solidFill>
                  <a:schemeClr val="tx1"/>
                </a:solidFill>
                <a:latin typeface="+mj-lt"/>
                <a:sym typeface="+mn-ea"/>
              </a:rPr>
              <a:t>, </a:t>
            </a:r>
            <a:r>
              <a:rPr lang="en-US" sz="2000" dirty="0" err="1">
                <a:solidFill>
                  <a:schemeClr val="tx1"/>
                </a:solidFill>
                <a:latin typeface="+mj-lt"/>
                <a:sym typeface="+mn-ea"/>
              </a:rPr>
              <a:t>pretvoriť</a:t>
            </a:r>
            <a:r>
              <a:rPr lang="en-US" sz="2000" dirty="0">
                <a:solidFill>
                  <a:schemeClr val="tx1"/>
                </a:solidFill>
                <a:latin typeface="+mj-lt"/>
                <a:sym typeface="+mn-ea"/>
              </a:rPr>
              <a:t>. </a:t>
            </a:r>
            <a:r>
              <a:rPr lang="en-US" sz="2000" dirty="0" err="1">
                <a:solidFill>
                  <a:schemeClr val="tx1"/>
                </a:solidFill>
                <a:latin typeface="+mj-lt"/>
                <a:sym typeface="+mn-ea"/>
              </a:rPr>
              <a:t>Napríklad</a:t>
            </a:r>
            <a:r>
              <a:rPr lang="en-US" sz="2000" dirty="0">
                <a:solidFill>
                  <a:schemeClr val="tx1"/>
                </a:solidFill>
                <a:latin typeface="+mj-lt"/>
                <a:sym typeface="+mn-ea"/>
              </a:rPr>
              <a:t> </a:t>
            </a:r>
            <a:r>
              <a:rPr lang="en-US" sz="2000" dirty="0" err="1">
                <a:solidFill>
                  <a:schemeClr val="tx1"/>
                </a:solidFill>
                <a:latin typeface="+mj-lt"/>
                <a:sym typeface="+mn-ea"/>
              </a:rPr>
              <a:t>si</a:t>
            </a:r>
            <a:r>
              <a:rPr lang="en-US" sz="2000" dirty="0">
                <a:solidFill>
                  <a:schemeClr val="tx1"/>
                </a:solidFill>
                <a:latin typeface="+mj-lt"/>
                <a:sym typeface="+mn-ea"/>
              </a:rPr>
              <a:t> </a:t>
            </a:r>
            <a:r>
              <a:rPr lang="en-US" sz="2000" dirty="0" err="1">
                <a:solidFill>
                  <a:schemeClr val="tx1"/>
                </a:solidFill>
                <a:latin typeface="+mj-lt"/>
                <a:sym typeface="+mn-ea"/>
              </a:rPr>
              <a:t>môže</a:t>
            </a:r>
            <a:r>
              <a:rPr lang="en-US" sz="2000" dirty="0">
                <a:solidFill>
                  <a:schemeClr val="tx1"/>
                </a:solidFill>
                <a:latin typeface="+mj-lt"/>
                <a:sym typeface="+mn-ea"/>
              </a:rPr>
              <a:t> </a:t>
            </a:r>
            <a:r>
              <a:rPr lang="en-US" sz="2000" dirty="0" err="1">
                <a:solidFill>
                  <a:schemeClr val="tx1"/>
                </a:solidFill>
                <a:latin typeface="+mj-lt"/>
                <a:sym typeface="+mn-ea"/>
              </a:rPr>
              <a:t>uvedomiť</a:t>
            </a:r>
            <a:r>
              <a:rPr lang="en-US" sz="2000" dirty="0">
                <a:solidFill>
                  <a:schemeClr val="tx1"/>
                </a:solidFill>
                <a:latin typeface="+mj-lt"/>
                <a:sym typeface="+mn-ea"/>
              </a:rPr>
              <a:t>, </a:t>
            </a:r>
            <a:r>
              <a:rPr lang="en-US" sz="2000" dirty="0" err="1">
                <a:solidFill>
                  <a:schemeClr val="tx1"/>
                </a:solidFill>
                <a:latin typeface="+mj-lt"/>
                <a:sym typeface="+mn-ea"/>
              </a:rPr>
              <a:t>že</a:t>
            </a:r>
            <a:r>
              <a:rPr lang="en-US" sz="2000" dirty="0">
                <a:solidFill>
                  <a:schemeClr val="tx1"/>
                </a:solidFill>
                <a:latin typeface="+mj-lt"/>
                <a:sym typeface="+mn-ea"/>
              </a:rPr>
              <a:t> </a:t>
            </a:r>
            <a:r>
              <a:rPr lang="en-US" sz="2000" dirty="0" err="1">
                <a:solidFill>
                  <a:schemeClr val="tx1"/>
                </a:solidFill>
                <a:latin typeface="+mj-lt"/>
                <a:sym typeface="+mn-ea"/>
              </a:rPr>
              <a:t>i</a:t>
            </a:r>
            <a:r>
              <a:rPr lang="en-US" sz="2000" dirty="0">
                <a:solidFill>
                  <a:schemeClr val="tx1"/>
                </a:solidFill>
                <a:latin typeface="+mj-lt"/>
                <a:sym typeface="+mn-ea"/>
              </a:rPr>
              <a:t> </a:t>
            </a:r>
            <a:r>
              <a:rPr lang="en-US" sz="2000" dirty="0" err="1">
                <a:solidFill>
                  <a:schemeClr val="tx1"/>
                </a:solidFill>
                <a:latin typeface="+mj-lt"/>
                <a:sym typeface="+mn-ea"/>
              </a:rPr>
              <a:t>moľa</a:t>
            </a:r>
            <a:r>
              <a:rPr lang="en-US" sz="2000" dirty="0">
                <a:solidFill>
                  <a:schemeClr val="tx1"/>
                </a:solidFill>
                <a:latin typeface="+mj-lt"/>
                <a:sym typeface="+mn-ea"/>
              </a:rPr>
              <a:t> je </a:t>
            </a:r>
            <a:r>
              <a:rPr lang="en-US" sz="2000" dirty="0" err="1">
                <a:solidFill>
                  <a:schemeClr val="tx1"/>
                </a:solidFill>
                <a:latin typeface="+mj-lt"/>
                <a:sym typeface="+mn-ea"/>
              </a:rPr>
              <a:t>živý</a:t>
            </a:r>
            <a:r>
              <a:rPr lang="en-US" sz="2000" dirty="0">
                <a:solidFill>
                  <a:schemeClr val="tx1"/>
                </a:solidFill>
                <a:latin typeface="+mj-lt"/>
                <a:sym typeface="+mn-ea"/>
              </a:rPr>
              <a:t> </a:t>
            </a:r>
            <a:r>
              <a:rPr lang="en-US" sz="2000" dirty="0" err="1">
                <a:solidFill>
                  <a:schemeClr val="tx1"/>
                </a:solidFill>
                <a:latin typeface="+mj-lt"/>
                <a:sym typeface="+mn-ea"/>
              </a:rPr>
              <a:t>tvor</a:t>
            </a:r>
            <a:r>
              <a:rPr lang="en-US" sz="2000" dirty="0">
                <a:solidFill>
                  <a:schemeClr val="tx1"/>
                </a:solidFill>
                <a:latin typeface="+mj-lt"/>
                <a:sym typeface="+mn-ea"/>
              </a:rPr>
              <a:t> a </a:t>
            </a:r>
            <a:r>
              <a:rPr lang="en-US" sz="2000" dirty="0" err="1">
                <a:solidFill>
                  <a:schemeClr val="tx1"/>
                </a:solidFill>
                <a:latin typeface="+mj-lt"/>
                <a:sym typeface="+mn-ea"/>
              </a:rPr>
              <a:t>i</a:t>
            </a:r>
            <a:r>
              <a:rPr lang="en-US" sz="2000" dirty="0">
                <a:solidFill>
                  <a:schemeClr val="tx1"/>
                </a:solidFill>
                <a:latin typeface="+mj-lt"/>
                <a:sym typeface="+mn-ea"/>
              </a:rPr>
              <a:t> </a:t>
            </a:r>
            <a:r>
              <a:rPr lang="en-US" sz="2000" dirty="0" err="1">
                <a:solidFill>
                  <a:schemeClr val="tx1"/>
                </a:solidFill>
                <a:latin typeface="+mj-lt"/>
                <a:sym typeface="+mn-ea"/>
              </a:rPr>
              <a:t>keď</a:t>
            </a:r>
            <a:r>
              <a:rPr lang="en-US" sz="2000" dirty="0">
                <a:solidFill>
                  <a:schemeClr val="tx1"/>
                </a:solidFill>
                <a:latin typeface="+mj-lt"/>
                <a:sym typeface="+mn-ea"/>
              </a:rPr>
              <a:t> </a:t>
            </a:r>
            <a:r>
              <a:rPr lang="en-US" sz="2000" dirty="0" err="1">
                <a:solidFill>
                  <a:schemeClr val="tx1"/>
                </a:solidFill>
                <a:latin typeface="+mj-lt"/>
                <a:sym typeface="+mn-ea"/>
              </a:rPr>
              <a:t>robí</a:t>
            </a:r>
            <a:r>
              <a:rPr lang="en-US" sz="2000" dirty="0">
                <a:solidFill>
                  <a:schemeClr val="tx1"/>
                </a:solidFill>
                <a:latin typeface="+mj-lt"/>
                <a:sym typeface="+mn-ea"/>
              </a:rPr>
              <a:t> </a:t>
            </a:r>
            <a:r>
              <a:rPr lang="en-US" sz="2000" dirty="0" err="1">
                <a:solidFill>
                  <a:schemeClr val="tx1"/>
                </a:solidFill>
                <a:latin typeface="+mj-lt"/>
                <a:sym typeface="+mn-ea"/>
              </a:rPr>
              <a:t>zlé</a:t>
            </a:r>
            <a:r>
              <a:rPr lang="en-US" sz="2000" dirty="0">
                <a:solidFill>
                  <a:schemeClr val="tx1"/>
                </a:solidFill>
                <a:latin typeface="+mj-lt"/>
                <a:sym typeface="+mn-ea"/>
              </a:rPr>
              <a:t> </a:t>
            </a:r>
            <a:r>
              <a:rPr lang="en-US" sz="2000" dirty="0" err="1">
                <a:solidFill>
                  <a:schemeClr val="tx1"/>
                </a:solidFill>
                <a:latin typeface="+mj-lt"/>
                <a:sym typeface="+mn-ea"/>
              </a:rPr>
              <a:t>veci</a:t>
            </a:r>
            <a:r>
              <a:rPr lang="en-US" sz="2000" dirty="0">
                <a:solidFill>
                  <a:schemeClr val="tx1"/>
                </a:solidFill>
                <a:latin typeface="+mj-lt"/>
                <a:sym typeface="+mn-ea"/>
              </a:rPr>
              <a:t>, </a:t>
            </a:r>
            <a:r>
              <a:rPr lang="en-US" sz="2000" dirty="0" err="1">
                <a:solidFill>
                  <a:schemeClr val="tx1"/>
                </a:solidFill>
                <a:latin typeface="+mj-lt"/>
                <a:sym typeface="+mn-ea"/>
              </a:rPr>
              <a:t>nezaslúži</a:t>
            </a:r>
            <a:r>
              <a:rPr lang="en-US" sz="2000" dirty="0">
                <a:solidFill>
                  <a:schemeClr val="tx1"/>
                </a:solidFill>
                <a:latin typeface="+mj-lt"/>
                <a:sym typeface="+mn-ea"/>
              </a:rPr>
              <a:t> </a:t>
            </a:r>
            <a:r>
              <a:rPr lang="en-US" sz="2000" dirty="0" err="1">
                <a:solidFill>
                  <a:schemeClr val="tx1"/>
                </a:solidFill>
                <a:latin typeface="+mj-lt"/>
                <a:sym typeface="+mn-ea"/>
              </a:rPr>
              <a:t>si</a:t>
            </a:r>
            <a:r>
              <a:rPr lang="en-US" sz="2000" dirty="0">
                <a:solidFill>
                  <a:schemeClr val="tx1"/>
                </a:solidFill>
                <a:latin typeface="+mj-lt"/>
                <a:sym typeface="+mn-ea"/>
              </a:rPr>
              <a:t> </a:t>
            </a:r>
            <a:r>
              <a:rPr lang="en-US" sz="2000" dirty="0" err="1">
                <a:solidFill>
                  <a:schemeClr val="tx1"/>
                </a:solidFill>
                <a:latin typeface="+mj-lt"/>
                <a:sym typeface="+mn-ea"/>
              </a:rPr>
              <a:t>umrieť</a:t>
            </a:r>
            <a:r>
              <a:rPr lang="en-US" sz="2000" dirty="0">
                <a:solidFill>
                  <a:schemeClr val="tx1"/>
                </a:solidFill>
                <a:latin typeface="+mj-lt"/>
                <a:sym typeface="+mn-ea"/>
              </a:rPr>
              <a:t>. </a:t>
            </a:r>
            <a:r>
              <a:rPr lang="en-US" sz="2000" dirty="0" err="1">
                <a:solidFill>
                  <a:schemeClr val="tx1"/>
                </a:solidFill>
                <a:latin typeface="+mj-lt"/>
                <a:sym typeface="+mn-ea"/>
              </a:rPr>
              <a:t>Táto</a:t>
            </a:r>
            <a:r>
              <a:rPr lang="en-US" sz="2000" dirty="0">
                <a:solidFill>
                  <a:schemeClr val="tx1"/>
                </a:solidFill>
                <a:latin typeface="+mj-lt"/>
                <a:sym typeface="+mn-ea"/>
              </a:rPr>
              <a:t> </a:t>
            </a:r>
            <a:r>
              <a:rPr lang="en-US" sz="2000" dirty="0" err="1">
                <a:solidFill>
                  <a:schemeClr val="tx1"/>
                </a:solidFill>
                <a:latin typeface="+mj-lt"/>
                <a:sym typeface="+mn-ea"/>
              </a:rPr>
              <a:t>fáza</a:t>
            </a:r>
            <a:r>
              <a:rPr lang="en-US" sz="2000" dirty="0">
                <a:solidFill>
                  <a:schemeClr val="tx1"/>
                </a:solidFill>
                <a:latin typeface="+mj-lt"/>
                <a:sym typeface="+mn-ea"/>
              </a:rPr>
              <a:t> je </a:t>
            </a:r>
            <a:r>
              <a:rPr lang="en-US" sz="2000" dirty="0" err="1">
                <a:solidFill>
                  <a:schemeClr val="tx1"/>
                </a:solidFill>
                <a:latin typeface="+mj-lt"/>
                <a:sym typeface="+mn-ea"/>
              </a:rPr>
              <a:t>aktívna</a:t>
            </a:r>
            <a:r>
              <a:rPr lang="en-US" sz="2000" dirty="0">
                <a:solidFill>
                  <a:schemeClr val="tx1"/>
                </a:solidFill>
                <a:latin typeface="+mj-lt"/>
                <a:sym typeface="+mn-ea"/>
              </a:rPr>
              <a:t> a </a:t>
            </a:r>
            <a:r>
              <a:rPr lang="en-US" sz="2000" dirty="0" err="1">
                <a:solidFill>
                  <a:schemeClr val="tx1"/>
                </a:solidFill>
                <a:latin typeface="+mj-lt"/>
                <a:sym typeface="+mn-ea"/>
              </a:rPr>
              <a:t>vyžaduje</a:t>
            </a:r>
            <a:r>
              <a:rPr lang="en-US" sz="2000" dirty="0">
                <a:solidFill>
                  <a:schemeClr val="tx1"/>
                </a:solidFill>
                <a:latin typeface="+mj-lt"/>
                <a:sym typeface="+mn-ea"/>
              </a:rPr>
              <a:t> </a:t>
            </a:r>
            <a:r>
              <a:rPr lang="en-US" sz="2000" dirty="0" err="1">
                <a:solidFill>
                  <a:schemeClr val="tx1"/>
                </a:solidFill>
                <a:latin typeface="+mj-lt"/>
                <a:sym typeface="+mn-ea"/>
              </a:rPr>
              <a:t>motiváciu</a:t>
            </a:r>
            <a:r>
              <a:rPr lang="en-US" sz="2000" dirty="0">
                <a:solidFill>
                  <a:schemeClr val="tx1"/>
                </a:solidFill>
                <a:latin typeface="+mj-lt"/>
                <a:sym typeface="+mn-ea"/>
              </a:rPr>
              <a:t> a </a:t>
            </a:r>
            <a:r>
              <a:rPr lang="en-US" sz="2000" dirty="0" err="1">
                <a:solidFill>
                  <a:schemeClr val="tx1"/>
                </a:solidFill>
                <a:latin typeface="+mj-lt"/>
                <a:sym typeface="+mn-ea"/>
              </a:rPr>
              <a:t>dostatok</a:t>
            </a:r>
            <a:r>
              <a:rPr lang="en-US" sz="2000" dirty="0">
                <a:solidFill>
                  <a:schemeClr val="tx1"/>
                </a:solidFill>
                <a:latin typeface="+mj-lt"/>
                <a:sym typeface="+mn-ea"/>
              </a:rPr>
              <a:t> </a:t>
            </a:r>
            <a:r>
              <a:rPr lang="en-US" sz="2000" dirty="0" err="1">
                <a:solidFill>
                  <a:schemeClr val="tx1"/>
                </a:solidFill>
                <a:latin typeface="+mj-lt"/>
                <a:sym typeface="+mn-ea"/>
              </a:rPr>
              <a:t>času</a:t>
            </a:r>
            <a:r>
              <a:rPr lang="en-US" sz="2000" dirty="0">
                <a:solidFill>
                  <a:schemeClr val="tx1"/>
                </a:solidFill>
                <a:latin typeface="+mj-lt"/>
                <a:sym typeface="+mn-ea"/>
              </a:rPr>
              <a:t>.</a:t>
            </a:r>
            <a:endParaRPr lang="en-US" sz="2000" dirty="0">
              <a:solidFill>
                <a:schemeClr val="tx1"/>
              </a:solidFill>
              <a:latin typeface="+mj-lt"/>
            </a:endParaRPr>
          </a:p>
          <a:p>
            <a:pPr algn="l"/>
            <a:r>
              <a:rPr lang="hu-HU" altLang="en-US" sz="2000" dirty="0">
                <a:solidFill>
                  <a:schemeClr val="tx1"/>
                </a:solidFill>
                <a:latin typeface="+mj-lt"/>
              </a:rPr>
              <a:t>3. </a:t>
            </a:r>
            <a:r>
              <a:rPr lang="en-US" sz="2000" b="1" dirty="0" err="1">
                <a:solidFill>
                  <a:schemeClr val="tx1"/>
                </a:solidFill>
                <a:latin typeface="+mj-lt"/>
              </a:rPr>
              <a:t>Fáza</a:t>
            </a:r>
            <a:r>
              <a:rPr lang="en-US" sz="2000" b="1" dirty="0">
                <a:solidFill>
                  <a:schemeClr val="tx1"/>
                </a:solidFill>
                <a:latin typeface="+mj-lt"/>
              </a:rPr>
              <a:t> </a:t>
            </a:r>
            <a:r>
              <a:rPr lang="en-US" sz="2000" b="1" dirty="0" err="1">
                <a:solidFill>
                  <a:schemeClr val="tx1"/>
                </a:solidFill>
                <a:latin typeface="+mj-lt"/>
              </a:rPr>
              <a:t>odozvy</a:t>
            </a:r>
            <a:r>
              <a:rPr lang="sk-SK" sz="2000" b="1" dirty="0">
                <a:solidFill>
                  <a:schemeClr val="tx1"/>
                </a:solidFill>
                <a:latin typeface="+mj-lt"/>
              </a:rPr>
              <a:t> </a:t>
            </a:r>
            <a:r>
              <a:rPr lang="hu-HU" altLang="en-US" sz="2000" dirty="0">
                <a:solidFill>
                  <a:schemeClr val="tx1"/>
                </a:solidFill>
                <a:latin typeface="+mj-lt"/>
              </a:rPr>
              <a:t>– v </a:t>
            </a:r>
            <a:r>
              <a:rPr lang="hu-HU" altLang="en-US" sz="2000" dirty="0" err="1">
                <a:solidFill>
                  <a:schemeClr val="tx1"/>
                </a:solidFill>
                <a:latin typeface="+mj-lt"/>
              </a:rPr>
              <a:t>tejto</a:t>
            </a:r>
            <a:r>
              <a:rPr lang="hu-HU" altLang="en-US" sz="2000" dirty="0">
                <a:solidFill>
                  <a:schemeClr val="tx1"/>
                </a:solidFill>
                <a:latin typeface="+mj-lt"/>
              </a:rPr>
              <a:t> </a:t>
            </a:r>
            <a:r>
              <a:rPr lang="hu-HU" altLang="en-US" sz="2000" dirty="0" err="1">
                <a:solidFill>
                  <a:schemeClr val="tx1"/>
                </a:solidFill>
                <a:latin typeface="+mj-lt"/>
              </a:rPr>
              <a:t>fáze</a:t>
            </a:r>
            <a:r>
              <a:rPr lang="hu-HU" altLang="en-US" sz="2000" dirty="0">
                <a:solidFill>
                  <a:schemeClr val="tx1"/>
                </a:solidFill>
                <a:latin typeface="+mj-lt"/>
              </a:rPr>
              <a:t> </a:t>
            </a:r>
            <a:r>
              <a:rPr lang="en-US" sz="2000" dirty="0">
                <a:solidFill>
                  <a:schemeClr val="tx1"/>
                </a:solidFill>
                <a:latin typeface="+mj-lt"/>
              </a:rPr>
              <a:t>je </a:t>
            </a:r>
            <a:r>
              <a:rPr lang="en-US" sz="2000" dirty="0" err="1">
                <a:solidFill>
                  <a:schemeClr val="tx1"/>
                </a:solidFill>
                <a:latin typeface="+mj-lt"/>
              </a:rPr>
              <a:t>postoj</a:t>
            </a:r>
            <a:r>
              <a:rPr lang="en-US" sz="2000" dirty="0">
                <a:solidFill>
                  <a:schemeClr val="tx1"/>
                </a:solidFill>
                <a:latin typeface="+mj-lt"/>
              </a:rPr>
              <a:t>, </a:t>
            </a:r>
            <a:r>
              <a:rPr lang="en-US" sz="2000" dirty="0" err="1">
                <a:solidFill>
                  <a:schemeClr val="tx1"/>
                </a:solidFill>
                <a:latin typeface="+mj-lt"/>
              </a:rPr>
              <a:t>ktorý</a:t>
            </a:r>
            <a:r>
              <a:rPr lang="en-US" sz="2000" dirty="0">
                <a:solidFill>
                  <a:schemeClr val="tx1"/>
                </a:solidFill>
                <a:latin typeface="+mj-lt"/>
              </a:rPr>
              <a:t> je </a:t>
            </a:r>
            <a:r>
              <a:rPr lang="en-US" sz="2000" dirty="0" err="1">
                <a:solidFill>
                  <a:schemeClr val="tx1"/>
                </a:solidFill>
                <a:latin typeface="+mj-lt"/>
              </a:rPr>
              <a:t>utvorený</a:t>
            </a:r>
            <a:r>
              <a:rPr lang="en-US" sz="2000" dirty="0">
                <a:solidFill>
                  <a:schemeClr val="tx1"/>
                </a:solidFill>
                <a:latin typeface="+mj-lt"/>
              </a:rPr>
              <a:t> v </a:t>
            </a:r>
            <a:r>
              <a:rPr lang="en-US" sz="2000" dirty="0" err="1">
                <a:solidFill>
                  <a:schemeClr val="tx1"/>
                </a:solidFill>
                <a:latin typeface="+mj-lt"/>
              </a:rPr>
              <a:t>prvých</a:t>
            </a:r>
            <a:r>
              <a:rPr lang="en-US" sz="2000" dirty="0">
                <a:solidFill>
                  <a:schemeClr val="tx1"/>
                </a:solidFill>
                <a:latin typeface="+mj-lt"/>
              </a:rPr>
              <a:t> </a:t>
            </a:r>
            <a:r>
              <a:rPr lang="en-US" sz="2000" dirty="0" err="1">
                <a:solidFill>
                  <a:schemeClr val="tx1"/>
                </a:solidFill>
                <a:latin typeface="+mj-lt"/>
              </a:rPr>
              <a:t>dvoch</a:t>
            </a:r>
            <a:r>
              <a:rPr lang="en-US" sz="2000" dirty="0">
                <a:solidFill>
                  <a:schemeClr val="tx1"/>
                </a:solidFill>
                <a:latin typeface="+mj-lt"/>
              </a:rPr>
              <a:t> </a:t>
            </a:r>
            <a:r>
              <a:rPr lang="en-US" sz="2000" dirty="0" err="1">
                <a:solidFill>
                  <a:schemeClr val="tx1"/>
                </a:solidFill>
                <a:latin typeface="+mj-lt"/>
              </a:rPr>
              <a:t>fázach</a:t>
            </a:r>
            <a:r>
              <a:rPr lang="en-US" sz="2000" dirty="0">
                <a:solidFill>
                  <a:schemeClr val="tx1"/>
                </a:solidFill>
                <a:latin typeface="+mj-lt"/>
              </a:rPr>
              <a:t>, </a:t>
            </a:r>
            <a:r>
              <a:rPr lang="en-US" sz="2000" dirty="0" err="1">
                <a:solidFill>
                  <a:schemeClr val="tx1"/>
                </a:solidFill>
                <a:latin typeface="+mj-lt"/>
              </a:rPr>
              <a:t>naplnený</a:t>
            </a:r>
            <a:r>
              <a:rPr lang="en-US" sz="2000" dirty="0">
                <a:solidFill>
                  <a:schemeClr val="tx1"/>
                </a:solidFill>
                <a:latin typeface="+mj-lt"/>
              </a:rPr>
              <a:t> </a:t>
            </a:r>
            <a:r>
              <a:rPr lang="en-US" sz="2000" dirty="0" err="1">
                <a:solidFill>
                  <a:schemeClr val="tx1"/>
                </a:solidFill>
                <a:latin typeface="+mj-lt"/>
              </a:rPr>
              <a:t>vonkajším</a:t>
            </a:r>
            <a:r>
              <a:rPr lang="en-US" sz="2000" dirty="0">
                <a:solidFill>
                  <a:schemeClr val="tx1"/>
                </a:solidFill>
                <a:latin typeface="+mj-lt"/>
              </a:rPr>
              <a:t> </a:t>
            </a:r>
            <a:r>
              <a:rPr lang="en-US" sz="2000" dirty="0" err="1">
                <a:solidFill>
                  <a:schemeClr val="tx1"/>
                </a:solidFill>
                <a:latin typeface="+mj-lt"/>
              </a:rPr>
              <a:t>správaním</a:t>
            </a:r>
            <a:r>
              <a:rPr lang="en-US" sz="2000" dirty="0">
                <a:solidFill>
                  <a:schemeClr val="tx1"/>
                </a:solidFill>
                <a:latin typeface="+mj-lt"/>
              </a:rPr>
              <a:t>, </a:t>
            </a:r>
            <a:r>
              <a:rPr lang="en-US" sz="2000" dirty="0" err="1">
                <a:solidFill>
                  <a:schemeClr val="tx1"/>
                </a:solidFill>
                <a:latin typeface="+mj-lt"/>
              </a:rPr>
              <a:t>odozvou</a:t>
            </a:r>
            <a:r>
              <a:rPr lang="en-US" sz="2000" dirty="0">
                <a:solidFill>
                  <a:schemeClr val="tx1"/>
                </a:solidFill>
                <a:latin typeface="+mj-lt"/>
              </a:rPr>
              <a:t>. </a:t>
            </a:r>
            <a:r>
              <a:rPr lang="en-US" sz="2000" dirty="0" err="1">
                <a:solidFill>
                  <a:schemeClr val="tx1"/>
                </a:solidFill>
                <a:latin typeface="+mj-lt"/>
              </a:rPr>
              <a:t>Moľu</a:t>
            </a:r>
            <a:r>
              <a:rPr lang="en-US" sz="2000" dirty="0">
                <a:solidFill>
                  <a:schemeClr val="tx1"/>
                </a:solidFill>
                <a:latin typeface="+mj-lt"/>
              </a:rPr>
              <a:t> </a:t>
            </a:r>
            <a:r>
              <a:rPr lang="en-US" sz="2000" dirty="0" err="1">
                <a:solidFill>
                  <a:schemeClr val="tx1"/>
                </a:solidFill>
                <a:latin typeface="+mj-lt"/>
              </a:rPr>
              <a:t>možno</a:t>
            </a:r>
            <a:r>
              <a:rPr lang="en-US" sz="2000" dirty="0">
                <a:solidFill>
                  <a:schemeClr val="tx1"/>
                </a:solidFill>
                <a:latin typeface="+mj-lt"/>
              </a:rPr>
              <a:t> </a:t>
            </a:r>
            <a:r>
              <a:rPr lang="en-US" sz="2000" dirty="0" err="1">
                <a:solidFill>
                  <a:schemeClr val="tx1"/>
                </a:solidFill>
                <a:latin typeface="+mj-lt"/>
              </a:rPr>
              <a:t>napríklad</a:t>
            </a:r>
            <a:r>
              <a:rPr lang="en-US" sz="2000" dirty="0">
                <a:solidFill>
                  <a:schemeClr val="tx1"/>
                </a:solidFill>
                <a:latin typeface="+mj-lt"/>
              </a:rPr>
              <a:t> </a:t>
            </a:r>
            <a:r>
              <a:rPr lang="en-US" sz="2000" dirty="0" err="1">
                <a:solidFill>
                  <a:schemeClr val="tx1"/>
                </a:solidFill>
                <a:latin typeface="+mj-lt"/>
              </a:rPr>
              <a:t>zabiť</a:t>
            </a:r>
            <a:r>
              <a:rPr lang="en-US" sz="2000" dirty="0">
                <a:solidFill>
                  <a:schemeClr val="tx1"/>
                </a:solidFill>
                <a:latin typeface="+mj-lt"/>
              </a:rPr>
              <a:t>, </a:t>
            </a:r>
            <a:r>
              <a:rPr lang="en-US" sz="2000" dirty="0" err="1">
                <a:solidFill>
                  <a:schemeClr val="tx1"/>
                </a:solidFill>
                <a:latin typeface="+mj-lt"/>
              </a:rPr>
              <a:t>nechať</a:t>
            </a:r>
            <a:r>
              <a:rPr lang="en-US" sz="2000" dirty="0">
                <a:solidFill>
                  <a:schemeClr val="tx1"/>
                </a:solidFill>
                <a:latin typeface="+mj-lt"/>
              </a:rPr>
              <a:t> ho </a:t>
            </a:r>
            <a:r>
              <a:rPr lang="en-US" sz="2000" dirty="0" err="1">
                <a:solidFill>
                  <a:schemeClr val="tx1"/>
                </a:solidFill>
                <a:latin typeface="+mj-lt"/>
              </a:rPr>
              <a:t>žiť</a:t>
            </a:r>
            <a:r>
              <a:rPr lang="en-US" sz="2000" dirty="0">
                <a:solidFill>
                  <a:schemeClr val="tx1"/>
                </a:solidFill>
                <a:latin typeface="+mj-lt"/>
              </a:rPr>
              <a:t>, </a:t>
            </a:r>
            <a:r>
              <a:rPr lang="en-US" sz="2000" dirty="0" err="1">
                <a:solidFill>
                  <a:schemeClr val="tx1"/>
                </a:solidFill>
                <a:latin typeface="+mj-lt"/>
              </a:rPr>
              <a:t>vyhnať</a:t>
            </a:r>
            <a:r>
              <a:rPr lang="en-US" sz="2000" dirty="0">
                <a:solidFill>
                  <a:schemeClr val="tx1"/>
                </a:solidFill>
                <a:latin typeface="+mj-lt"/>
              </a:rPr>
              <a:t> zo </a:t>
            </a:r>
            <a:r>
              <a:rPr lang="en-US" sz="2000" dirty="0" err="1">
                <a:solidFill>
                  <a:schemeClr val="tx1"/>
                </a:solidFill>
                <a:latin typeface="+mj-lt"/>
              </a:rPr>
              <a:t>šatníka</a:t>
            </a:r>
            <a:r>
              <a:rPr lang="en-US" sz="2000" dirty="0">
                <a:solidFill>
                  <a:schemeClr val="tx1"/>
                </a:solidFill>
                <a:latin typeface="+mj-lt"/>
              </a:rPr>
              <a:t> a pod.</a:t>
            </a:r>
          </a:p>
        </p:txBody>
      </p:sp>
      <p:sp>
        <p:nvSpPr>
          <p:cNvPr id="4" name="Text Placeholder 3"/>
          <p:cNvSpPr>
            <a:spLocks noGrp="1"/>
          </p:cNvSpPr>
          <p:nvPr>
            <p:ph type="body" sz="quarter" idx="13"/>
          </p:nvPr>
        </p:nvSpPr>
        <p:spPr/>
        <p:txBody>
          <a:bodyPr>
            <a:normAutofit fontScale="25000" lnSpcReduction="20000"/>
          </a:bodyPr>
          <a:lstStyle/>
          <a:p>
            <a:endParaRPr lang="en-US"/>
          </a:p>
        </p:txBody>
      </p:sp>
    </p:spTree>
    <p:extLst>
      <p:ext uri="{BB962C8B-B14F-4D97-AF65-F5344CB8AC3E}">
        <p14:creationId xmlns:p14="http://schemas.microsoft.com/office/powerpoint/2010/main" val="3238701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6467" y="901489"/>
            <a:ext cx="8187266" cy="1552575"/>
          </a:xfrm>
        </p:spPr>
        <p:txBody>
          <a:bodyPr>
            <a:normAutofit/>
          </a:bodyPr>
          <a:lstStyle/>
          <a:p>
            <a:pPr algn="l"/>
            <a:r>
              <a:rPr lang="en-US" sz="4000" b="1" dirty="0" err="1">
                <a:solidFill>
                  <a:schemeClr val="tx1"/>
                </a:solidFill>
                <a:latin typeface="+mn-lt"/>
              </a:rPr>
              <a:t>Techniky</a:t>
            </a:r>
            <a:r>
              <a:rPr lang="en-US" sz="4000" b="1" dirty="0">
                <a:solidFill>
                  <a:schemeClr val="tx1"/>
                </a:solidFill>
                <a:latin typeface="+mn-lt"/>
              </a:rPr>
              <a:t> </a:t>
            </a:r>
            <a:r>
              <a:rPr lang="en-US" sz="4000" b="1" dirty="0" err="1">
                <a:solidFill>
                  <a:schemeClr val="tx1"/>
                </a:solidFill>
                <a:latin typeface="+mn-lt"/>
              </a:rPr>
              <a:t>skúmania</a:t>
            </a:r>
            <a:r>
              <a:rPr lang="en-US" sz="4000" b="1" dirty="0">
                <a:solidFill>
                  <a:schemeClr val="tx1"/>
                </a:solidFill>
                <a:latin typeface="+mn-lt"/>
              </a:rPr>
              <a:t> </a:t>
            </a:r>
            <a:r>
              <a:rPr lang="en-US" sz="4000" b="1" dirty="0" err="1">
                <a:solidFill>
                  <a:schemeClr val="tx1"/>
                </a:solidFill>
                <a:latin typeface="+mn-lt"/>
              </a:rPr>
              <a:t>postojov</a:t>
            </a:r>
            <a:r>
              <a:rPr lang="en-US" sz="4000" b="1" dirty="0">
                <a:solidFill>
                  <a:schemeClr val="tx1"/>
                </a:solidFill>
                <a:latin typeface="+mn-lt"/>
              </a:rPr>
              <a:t> k </a:t>
            </a:r>
            <a:r>
              <a:rPr lang="en-US" sz="4000" b="1" dirty="0" err="1">
                <a:solidFill>
                  <a:schemeClr val="tx1"/>
                </a:solidFill>
                <a:latin typeface="+mn-lt"/>
              </a:rPr>
              <a:t>jazyku</a:t>
            </a:r>
            <a:endParaRPr lang="en-US" sz="4000" b="1" dirty="0">
              <a:solidFill>
                <a:schemeClr val="tx1"/>
              </a:solidFill>
              <a:latin typeface="+mn-lt"/>
            </a:endParaRPr>
          </a:p>
        </p:txBody>
      </p:sp>
      <p:sp>
        <p:nvSpPr>
          <p:cNvPr id="3" name="Text Placeholder 2"/>
          <p:cNvSpPr>
            <a:spLocks noGrp="1"/>
          </p:cNvSpPr>
          <p:nvPr>
            <p:ph type="body" idx="1"/>
          </p:nvPr>
        </p:nvSpPr>
        <p:spPr>
          <a:xfrm>
            <a:off x="1786467" y="1261110"/>
            <a:ext cx="8066405" cy="4406900"/>
          </a:xfrm>
          <a:noFill/>
        </p:spPr>
        <p:txBody>
          <a:bodyPr>
            <a:normAutofit/>
          </a:bodyPr>
          <a:lstStyle/>
          <a:p>
            <a:pPr marL="342900" indent="-249238" algn="l">
              <a:buFont typeface="Arial" panose="020B0604020202020204" pitchFamily="34" charset="0"/>
              <a:buChar char="•"/>
            </a:pPr>
            <a:r>
              <a:rPr lang="en-US" sz="2200" dirty="0" err="1">
                <a:solidFill>
                  <a:schemeClr val="tx1"/>
                </a:solidFill>
                <a:latin typeface="+mj-lt"/>
              </a:rPr>
              <a:t>skúmanie</a:t>
            </a:r>
            <a:r>
              <a:rPr lang="en-US" sz="2200" dirty="0">
                <a:solidFill>
                  <a:schemeClr val="tx1"/>
                </a:solidFill>
                <a:latin typeface="+mj-lt"/>
              </a:rPr>
              <a:t> </a:t>
            </a:r>
            <a:r>
              <a:rPr lang="en-US" sz="2200" dirty="0" err="1">
                <a:solidFill>
                  <a:schemeClr val="tx1"/>
                </a:solidFill>
                <a:latin typeface="+mj-lt"/>
              </a:rPr>
              <a:t>postojov</a:t>
            </a:r>
            <a:r>
              <a:rPr lang="hu-HU" altLang="en-US" sz="2200" dirty="0">
                <a:solidFill>
                  <a:schemeClr val="tx1"/>
                </a:solidFill>
                <a:latin typeface="+mj-lt"/>
              </a:rPr>
              <a:t>:</a:t>
            </a:r>
            <a:r>
              <a:rPr lang="en-US" sz="2200" dirty="0">
                <a:solidFill>
                  <a:schemeClr val="tx1"/>
                </a:solidFill>
                <a:latin typeface="+mj-lt"/>
              </a:rPr>
              <a:t> </a:t>
            </a:r>
            <a:r>
              <a:rPr lang="en-US" sz="2200" dirty="0" err="1">
                <a:solidFill>
                  <a:schemeClr val="tx1"/>
                </a:solidFill>
                <a:latin typeface="+mj-lt"/>
              </a:rPr>
              <a:t>dotazník</a:t>
            </a:r>
            <a:r>
              <a:rPr lang="en-US" sz="2200" dirty="0">
                <a:solidFill>
                  <a:schemeClr val="tx1"/>
                </a:solidFill>
                <a:latin typeface="+mj-lt"/>
              </a:rPr>
              <a:t> </a:t>
            </a:r>
            <a:r>
              <a:rPr lang="en-US" sz="2200" dirty="0" err="1">
                <a:solidFill>
                  <a:schemeClr val="tx1"/>
                </a:solidFill>
                <a:latin typeface="+mj-lt"/>
              </a:rPr>
              <a:t>či</a:t>
            </a:r>
            <a:r>
              <a:rPr lang="en-US" sz="2200" dirty="0">
                <a:solidFill>
                  <a:schemeClr val="tx1"/>
                </a:solidFill>
                <a:latin typeface="+mj-lt"/>
              </a:rPr>
              <a:t> </a:t>
            </a:r>
            <a:r>
              <a:rPr lang="en-US" sz="2200" dirty="0" err="1">
                <a:solidFill>
                  <a:schemeClr val="tx1"/>
                </a:solidFill>
                <a:latin typeface="+mj-lt"/>
              </a:rPr>
              <a:t>štrukt</a:t>
            </a:r>
            <a:r>
              <a:rPr lang="hu-HU" sz="2200" dirty="0">
                <a:solidFill>
                  <a:schemeClr val="tx1"/>
                </a:solidFill>
                <a:latin typeface="+mj-lt"/>
              </a:rPr>
              <a:t>ú</a:t>
            </a:r>
            <a:r>
              <a:rPr lang="en-US" sz="2200" dirty="0" err="1">
                <a:solidFill>
                  <a:schemeClr val="tx1"/>
                </a:solidFill>
                <a:latin typeface="+mj-lt"/>
              </a:rPr>
              <a:t>rované</a:t>
            </a:r>
            <a:r>
              <a:rPr lang="en-US" sz="2200" dirty="0">
                <a:solidFill>
                  <a:schemeClr val="tx1"/>
                </a:solidFill>
                <a:latin typeface="+mj-lt"/>
              </a:rPr>
              <a:t> </a:t>
            </a:r>
            <a:r>
              <a:rPr lang="en-US" sz="2200" dirty="0" err="1">
                <a:solidFill>
                  <a:schemeClr val="tx1"/>
                </a:solidFill>
                <a:latin typeface="+mj-lt"/>
              </a:rPr>
              <a:t>rozhovory</a:t>
            </a:r>
            <a:endParaRPr lang="en-US" sz="2200" dirty="0">
              <a:solidFill>
                <a:schemeClr val="tx1"/>
              </a:solidFill>
              <a:latin typeface="+mj-lt"/>
            </a:endParaRPr>
          </a:p>
          <a:p>
            <a:pPr marL="342900" indent="-249238" algn="l">
              <a:buFont typeface="Arial" panose="020B0604020202020204" pitchFamily="34" charset="0"/>
              <a:buChar char="•"/>
            </a:pPr>
            <a:r>
              <a:rPr lang="en-US" sz="2200" dirty="0" err="1">
                <a:solidFill>
                  <a:schemeClr val="tx1"/>
                </a:solidFill>
                <a:latin typeface="+mj-lt"/>
              </a:rPr>
              <a:t>možno</a:t>
            </a:r>
            <a:r>
              <a:rPr lang="en-US" sz="2200" dirty="0">
                <a:solidFill>
                  <a:schemeClr val="tx1"/>
                </a:solidFill>
                <a:latin typeface="+mj-lt"/>
              </a:rPr>
              <a:t> </a:t>
            </a:r>
            <a:r>
              <a:rPr lang="en-US" sz="2200" dirty="0" err="1">
                <a:solidFill>
                  <a:schemeClr val="tx1"/>
                </a:solidFill>
                <a:latin typeface="+mj-lt"/>
              </a:rPr>
              <a:t>postoje</a:t>
            </a:r>
            <a:r>
              <a:rPr lang="en-US" sz="2200" dirty="0">
                <a:solidFill>
                  <a:schemeClr val="tx1"/>
                </a:solidFill>
                <a:latin typeface="+mj-lt"/>
              </a:rPr>
              <a:t> </a:t>
            </a:r>
            <a:r>
              <a:rPr lang="sk-SK" sz="2200" dirty="0">
                <a:solidFill>
                  <a:schemeClr val="tx1"/>
                </a:solidFill>
                <a:latin typeface="+mj-lt"/>
              </a:rPr>
              <a:t>po</a:t>
            </a:r>
            <a:r>
              <a:rPr lang="en-US" sz="2200" dirty="0" err="1">
                <a:solidFill>
                  <a:schemeClr val="tx1"/>
                </a:solidFill>
                <a:latin typeface="+mj-lt"/>
              </a:rPr>
              <a:t>sudzovať</a:t>
            </a:r>
            <a:r>
              <a:rPr lang="en-US" sz="2200" dirty="0">
                <a:solidFill>
                  <a:schemeClr val="tx1"/>
                </a:solidFill>
                <a:latin typeface="+mj-lt"/>
              </a:rPr>
              <a:t> </a:t>
            </a:r>
            <a:r>
              <a:rPr lang="en-US" sz="2200" dirty="0" err="1">
                <a:solidFill>
                  <a:schemeClr val="tx1"/>
                </a:solidFill>
                <a:latin typeface="+mj-lt"/>
              </a:rPr>
              <a:t>na</a:t>
            </a:r>
            <a:r>
              <a:rPr lang="en-US" sz="2200" dirty="0">
                <a:solidFill>
                  <a:schemeClr val="tx1"/>
                </a:solidFill>
                <a:latin typeface="+mj-lt"/>
              </a:rPr>
              <a:t> </a:t>
            </a:r>
            <a:r>
              <a:rPr lang="en-US" sz="2200" dirty="0" err="1">
                <a:solidFill>
                  <a:schemeClr val="tx1"/>
                </a:solidFill>
                <a:latin typeface="+mj-lt"/>
              </a:rPr>
              <a:t>základe</a:t>
            </a:r>
            <a:r>
              <a:rPr lang="en-US" sz="2200" dirty="0">
                <a:solidFill>
                  <a:schemeClr val="tx1"/>
                </a:solidFill>
                <a:latin typeface="+mj-lt"/>
              </a:rPr>
              <a:t> </a:t>
            </a:r>
            <a:r>
              <a:rPr lang="en-US" sz="2200" dirty="0" err="1">
                <a:solidFill>
                  <a:schemeClr val="tx1"/>
                </a:solidFill>
                <a:latin typeface="+mj-lt"/>
              </a:rPr>
              <a:t>pozorovania</a:t>
            </a:r>
            <a:endParaRPr lang="en-US" sz="2200" dirty="0">
              <a:solidFill>
                <a:schemeClr val="tx1"/>
              </a:solidFill>
              <a:latin typeface="+mj-lt"/>
            </a:endParaRPr>
          </a:p>
          <a:p>
            <a:pPr marL="342900" indent="-249238" algn="l">
              <a:buFont typeface="Arial" panose="020B0604020202020204" pitchFamily="34" charset="0"/>
              <a:buChar char="•"/>
            </a:pPr>
            <a:r>
              <a:rPr lang="en-US" sz="2200" dirty="0" err="1">
                <a:solidFill>
                  <a:schemeClr val="tx1"/>
                </a:solidFill>
                <a:latin typeface="+mj-lt"/>
              </a:rPr>
              <a:t>dve</a:t>
            </a:r>
            <a:r>
              <a:rPr lang="en-US" sz="2200" dirty="0">
                <a:solidFill>
                  <a:schemeClr val="tx1"/>
                </a:solidFill>
                <a:latin typeface="+mj-lt"/>
              </a:rPr>
              <a:t> </a:t>
            </a:r>
            <a:r>
              <a:rPr lang="en-US" sz="2200" dirty="0" err="1">
                <a:solidFill>
                  <a:schemeClr val="tx1"/>
                </a:solidFill>
                <a:latin typeface="+mj-lt"/>
              </a:rPr>
              <a:t>špecifické</a:t>
            </a:r>
            <a:r>
              <a:rPr lang="en-US" sz="2200" dirty="0">
                <a:solidFill>
                  <a:schemeClr val="tx1"/>
                </a:solidFill>
                <a:latin typeface="+mj-lt"/>
              </a:rPr>
              <a:t> </a:t>
            </a:r>
            <a:r>
              <a:rPr lang="en-US" sz="2200" dirty="0" err="1">
                <a:solidFill>
                  <a:schemeClr val="tx1"/>
                </a:solidFill>
                <a:latin typeface="+mj-lt"/>
              </a:rPr>
              <a:t>metódy</a:t>
            </a:r>
            <a:r>
              <a:rPr lang="en-US" sz="2200" dirty="0">
                <a:solidFill>
                  <a:schemeClr val="tx1"/>
                </a:solidFill>
                <a:latin typeface="+mj-lt"/>
              </a:rPr>
              <a:t> </a:t>
            </a:r>
            <a:r>
              <a:rPr lang="en-US" sz="2200" dirty="0" err="1">
                <a:solidFill>
                  <a:schemeClr val="tx1"/>
                </a:solidFill>
                <a:latin typeface="+mj-lt"/>
              </a:rPr>
              <a:t>určené</a:t>
            </a:r>
            <a:r>
              <a:rPr lang="en-US" sz="2200" dirty="0">
                <a:solidFill>
                  <a:schemeClr val="tx1"/>
                </a:solidFill>
                <a:latin typeface="+mj-lt"/>
              </a:rPr>
              <a:t> </a:t>
            </a:r>
            <a:r>
              <a:rPr lang="en-US" sz="2200" dirty="0" err="1">
                <a:solidFill>
                  <a:schemeClr val="tx1"/>
                </a:solidFill>
                <a:latin typeface="+mj-lt"/>
              </a:rPr>
              <a:t>iba</a:t>
            </a:r>
            <a:r>
              <a:rPr lang="en-US" sz="2200" dirty="0">
                <a:solidFill>
                  <a:schemeClr val="tx1"/>
                </a:solidFill>
                <a:latin typeface="+mj-lt"/>
              </a:rPr>
              <a:t> pre </a:t>
            </a:r>
            <a:r>
              <a:rPr lang="en-US" sz="2200" dirty="0" err="1">
                <a:solidFill>
                  <a:schemeClr val="tx1"/>
                </a:solidFill>
                <a:latin typeface="+mj-lt"/>
              </a:rPr>
              <a:t>výskum</a:t>
            </a:r>
            <a:r>
              <a:rPr lang="en-US" sz="2200" dirty="0">
                <a:solidFill>
                  <a:schemeClr val="tx1"/>
                </a:solidFill>
                <a:latin typeface="+mj-lt"/>
              </a:rPr>
              <a:t> </a:t>
            </a:r>
            <a:r>
              <a:rPr lang="en-US" sz="2200" dirty="0" err="1">
                <a:solidFill>
                  <a:schemeClr val="tx1"/>
                </a:solidFill>
                <a:latin typeface="+mj-lt"/>
              </a:rPr>
              <a:t>postojov</a:t>
            </a:r>
            <a:r>
              <a:rPr lang="hu-HU" altLang="en-US" sz="2200" dirty="0">
                <a:solidFill>
                  <a:schemeClr val="tx1"/>
                </a:solidFill>
                <a:latin typeface="+mj-lt"/>
              </a:rPr>
              <a:t>:</a:t>
            </a:r>
            <a:r>
              <a:rPr lang="en-US" sz="2200" dirty="0">
                <a:solidFill>
                  <a:schemeClr val="tx1"/>
                </a:solidFill>
                <a:latin typeface="+mj-lt"/>
              </a:rPr>
              <a:t> </a:t>
            </a:r>
            <a:r>
              <a:rPr lang="en-US" sz="2200" dirty="0" err="1">
                <a:solidFill>
                  <a:schemeClr val="tx1"/>
                </a:solidFill>
                <a:latin typeface="+mj-lt"/>
              </a:rPr>
              <a:t>technik</a:t>
            </a:r>
            <a:r>
              <a:rPr lang="hu-HU" sz="2200" dirty="0">
                <a:solidFill>
                  <a:schemeClr val="tx1"/>
                </a:solidFill>
                <a:latin typeface="+mj-lt"/>
              </a:rPr>
              <a:t>a</a:t>
            </a:r>
            <a:r>
              <a:rPr lang="en-US" sz="2200" dirty="0">
                <a:solidFill>
                  <a:schemeClr val="tx1"/>
                </a:solidFill>
                <a:latin typeface="+mj-lt"/>
              </a:rPr>
              <a:t> </a:t>
            </a:r>
            <a:r>
              <a:rPr lang="en-US" sz="2200" dirty="0" err="1">
                <a:solidFill>
                  <a:schemeClr val="tx1"/>
                </a:solidFill>
                <a:latin typeface="+mj-lt"/>
              </a:rPr>
              <a:t>spojitých</a:t>
            </a:r>
            <a:r>
              <a:rPr lang="en-US" sz="2200" dirty="0">
                <a:solidFill>
                  <a:schemeClr val="tx1"/>
                </a:solidFill>
                <a:latin typeface="+mj-lt"/>
              </a:rPr>
              <a:t> </a:t>
            </a:r>
            <a:r>
              <a:rPr lang="en-US" sz="2200" dirty="0" err="1">
                <a:solidFill>
                  <a:schemeClr val="tx1"/>
                </a:solidFill>
                <a:latin typeface="+mj-lt"/>
              </a:rPr>
              <a:t>masiek</a:t>
            </a:r>
            <a:r>
              <a:rPr lang="en-US" sz="2200" dirty="0">
                <a:solidFill>
                  <a:schemeClr val="tx1"/>
                </a:solidFill>
                <a:latin typeface="+mj-lt"/>
              </a:rPr>
              <a:t> a test </a:t>
            </a:r>
            <a:r>
              <a:rPr lang="en-US" sz="2200" dirty="0" err="1">
                <a:solidFill>
                  <a:schemeClr val="tx1"/>
                </a:solidFill>
                <a:latin typeface="+mj-lt"/>
              </a:rPr>
              <a:t>implicitných</a:t>
            </a:r>
            <a:r>
              <a:rPr lang="en-US" sz="2200" dirty="0">
                <a:solidFill>
                  <a:schemeClr val="tx1"/>
                </a:solidFill>
                <a:latin typeface="+mj-lt"/>
              </a:rPr>
              <a:t> </a:t>
            </a:r>
            <a:r>
              <a:rPr lang="en-US" sz="2200" dirty="0" err="1">
                <a:solidFill>
                  <a:schemeClr val="tx1"/>
                </a:solidFill>
                <a:latin typeface="+mj-lt"/>
              </a:rPr>
              <a:t>asociácií</a:t>
            </a:r>
            <a:r>
              <a:rPr lang="en-US" sz="2200" dirty="0">
                <a:solidFill>
                  <a:schemeClr val="tx1"/>
                </a:solidFill>
                <a:latin typeface="+mj-lt"/>
              </a:rPr>
              <a:t>.</a:t>
            </a:r>
          </a:p>
        </p:txBody>
      </p:sp>
      <p:sp>
        <p:nvSpPr>
          <p:cNvPr id="4" name="Text Placeholder 3"/>
          <p:cNvSpPr>
            <a:spLocks noGrp="1"/>
          </p:cNvSpPr>
          <p:nvPr>
            <p:ph type="body" sz="quarter" idx="13"/>
          </p:nvPr>
        </p:nvSpPr>
        <p:spPr/>
        <p:txBody>
          <a:bodyPr>
            <a:normAutofit fontScale="25000" lnSpcReduction="20000"/>
          </a:bodyPr>
          <a:lstStyle/>
          <a:p>
            <a:endParaRPr lang="en-US"/>
          </a:p>
        </p:txBody>
      </p:sp>
    </p:spTree>
    <p:extLst>
      <p:ext uri="{BB962C8B-B14F-4D97-AF65-F5344CB8AC3E}">
        <p14:creationId xmlns:p14="http://schemas.microsoft.com/office/powerpoint/2010/main" val="3829550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608667" y="689826"/>
            <a:ext cx="8633883" cy="1259205"/>
          </a:xfrm>
        </p:spPr>
        <p:txBody>
          <a:bodyPr>
            <a:normAutofit/>
          </a:bodyPr>
          <a:lstStyle/>
          <a:p>
            <a:r>
              <a:rPr lang="en-US" sz="4000" b="1" dirty="0" err="1">
                <a:latin typeface="+mn-lt"/>
                <a:sym typeface="+mn-ea"/>
              </a:rPr>
              <a:t>Technika</a:t>
            </a:r>
            <a:r>
              <a:rPr lang="en-US" sz="4000" b="1" dirty="0">
                <a:latin typeface="+mn-lt"/>
                <a:sym typeface="+mn-ea"/>
              </a:rPr>
              <a:t> </a:t>
            </a:r>
            <a:r>
              <a:rPr lang="en-US" sz="4000" b="1" dirty="0" err="1">
                <a:latin typeface="+mn-lt"/>
                <a:sym typeface="+mn-ea"/>
              </a:rPr>
              <a:t>spojitých</a:t>
            </a:r>
            <a:r>
              <a:rPr lang="en-US" sz="4000" b="1" dirty="0">
                <a:latin typeface="+mn-lt"/>
                <a:sym typeface="+mn-ea"/>
              </a:rPr>
              <a:t> </a:t>
            </a:r>
            <a:r>
              <a:rPr lang="en-US" sz="4000" b="1" dirty="0" err="1">
                <a:latin typeface="+mn-lt"/>
                <a:sym typeface="+mn-ea"/>
              </a:rPr>
              <a:t>masiek</a:t>
            </a:r>
            <a:r>
              <a:rPr lang="en-US" sz="4000" b="1" dirty="0">
                <a:latin typeface="+mn-lt"/>
                <a:sym typeface="+mn-ea"/>
              </a:rPr>
              <a:t> </a:t>
            </a:r>
            <a:r>
              <a:rPr lang="sk-SK" sz="4000" b="1" dirty="0" smtClean="0">
                <a:latin typeface="+mn-lt"/>
                <a:sym typeface="+mn-ea"/>
              </a:rPr>
              <a:t/>
            </a:r>
            <a:br>
              <a:rPr lang="sk-SK" sz="4000" b="1" dirty="0" smtClean="0">
                <a:latin typeface="+mn-lt"/>
                <a:sym typeface="+mn-ea"/>
              </a:rPr>
            </a:br>
            <a:r>
              <a:rPr lang="en-US" sz="4000" b="1" dirty="0" smtClean="0">
                <a:latin typeface="+mn-lt"/>
                <a:sym typeface="+mn-ea"/>
              </a:rPr>
              <a:t>(</a:t>
            </a:r>
            <a:r>
              <a:rPr lang="en-US" sz="4000" b="1" dirty="0">
                <a:latin typeface="+mn-lt"/>
                <a:sym typeface="+mn-ea"/>
              </a:rPr>
              <a:t>ang. </a:t>
            </a:r>
            <a:r>
              <a:rPr lang="sk-SK" sz="4000" b="1" dirty="0">
                <a:latin typeface="+mn-lt"/>
                <a:sym typeface="+mn-ea"/>
              </a:rPr>
              <a:t>„</a:t>
            </a:r>
            <a:r>
              <a:rPr lang="en-US" sz="4000" b="1" dirty="0">
                <a:latin typeface="+mn-lt"/>
                <a:sym typeface="+mn-ea"/>
              </a:rPr>
              <a:t>matched-guise technique”)</a:t>
            </a:r>
            <a:endParaRPr lang="en-US" sz="4000" b="1" dirty="0">
              <a:latin typeface="+mn-lt"/>
            </a:endParaRPr>
          </a:p>
        </p:txBody>
      </p:sp>
      <p:sp>
        <p:nvSpPr>
          <p:cNvPr id="6" name="Content Placeholder 5"/>
          <p:cNvSpPr>
            <a:spLocks noGrp="1"/>
          </p:cNvSpPr>
          <p:nvPr>
            <p:ph idx="1"/>
          </p:nvPr>
        </p:nvSpPr>
        <p:spPr>
          <a:xfrm>
            <a:off x="1608667" y="2441790"/>
            <a:ext cx="8616739" cy="2646680"/>
          </a:xfrm>
        </p:spPr>
        <p:txBody>
          <a:bodyPr>
            <a:normAutofit/>
          </a:bodyPr>
          <a:lstStyle/>
          <a:p>
            <a:r>
              <a:rPr lang="en-US" sz="2200" dirty="0" err="1">
                <a:latin typeface="+mj-lt"/>
              </a:rPr>
              <a:t>metóda</a:t>
            </a:r>
            <a:r>
              <a:rPr lang="en-US" sz="2200" dirty="0">
                <a:latin typeface="+mj-lt"/>
              </a:rPr>
              <a:t> </a:t>
            </a:r>
            <a:r>
              <a:rPr lang="en-US" sz="2200" dirty="0" err="1">
                <a:latin typeface="+mj-lt"/>
              </a:rPr>
              <a:t>určená</a:t>
            </a:r>
            <a:r>
              <a:rPr lang="en-US" sz="2200" dirty="0">
                <a:latin typeface="+mj-lt"/>
              </a:rPr>
              <a:t> </a:t>
            </a:r>
            <a:r>
              <a:rPr lang="en-US" sz="2200" dirty="0" err="1">
                <a:latin typeface="+mj-lt"/>
              </a:rPr>
              <a:t>len</a:t>
            </a:r>
            <a:r>
              <a:rPr lang="en-US" sz="2200" dirty="0">
                <a:latin typeface="+mj-lt"/>
              </a:rPr>
              <a:t> </a:t>
            </a:r>
            <a:r>
              <a:rPr lang="en-US" sz="2200" dirty="0" err="1">
                <a:latin typeface="+mj-lt"/>
              </a:rPr>
              <a:t>na</a:t>
            </a:r>
            <a:r>
              <a:rPr lang="en-US" sz="2200" dirty="0">
                <a:latin typeface="+mj-lt"/>
              </a:rPr>
              <a:t> </a:t>
            </a:r>
            <a:r>
              <a:rPr lang="en-US" sz="2200" dirty="0" err="1">
                <a:latin typeface="+mj-lt"/>
              </a:rPr>
              <a:t>skúmanie</a:t>
            </a:r>
            <a:r>
              <a:rPr lang="en-US" sz="2200" dirty="0">
                <a:latin typeface="+mj-lt"/>
              </a:rPr>
              <a:t> </a:t>
            </a:r>
            <a:r>
              <a:rPr lang="en-US" sz="2200" dirty="0" err="1">
                <a:latin typeface="+mj-lt"/>
              </a:rPr>
              <a:t>postojov</a:t>
            </a:r>
            <a:r>
              <a:rPr lang="en-US" sz="2200" dirty="0">
                <a:latin typeface="+mj-lt"/>
              </a:rPr>
              <a:t> k </a:t>
            </a:r>
            <a:r>
              <a:rPr lang="en-US" sz="2200" dirty="0" err="1">
                <a:latin typeface="+mj-lt"/>
              </a:rPr>
              <a:t>jazyku</a:t>
            </a:r>
            <a:endParaRPr lang="en-US" sz="2200" dirty="0">
              <a:latin typeface="+mj-lt"/>
            </a:endParaRPr>
          </a:p>
          <a:p>
            <a:r>
              <a:rPr lang="en-US" sz="2200" dirty="0" err="1">
                <a:latin typeface="+mj-lt"/>
              </a:rPr>
              <a:t>nepriam</a:t>
            </a:r>
            <a:r>
              <a:rPr lang="hu-HU" altLang="en-US" sz="2200" dirty="0">
                <a:latin typeface="+mj-lt"/>
              </a:rPr>
              <a:t>a </a:t>
            </a:r>
            <a:r>
              <a:rPr lang="hu-HU" altLang="en-US" sz="2200" dirty="0" err="1">
                <a:latin typeface="+mj-lt"/>
              </a:rPr>
              <a:t>metóda</a:t>
            </a:r>
            <a:r>
              <a:rPr lang="en-US" sz="2200" dirty="0">
                <a:latin typeface="+mj-lt"/>
              </a:rPr>
              <a:t>, </a:t>
            </a:r>
            <a:r>
              <a:rPr lang="en-US" sz="2200" dirty="0" err="1">
                <a:latin typeface="+mj-lt"/>
              </a:rPr>
              <a:t>čo</a:t>
            </a:r>
            <a:r>
              <a:rPr lang="en-US" sz="2200" dirty="0">
                <a:latin typeface="+mj-lt"/>
              </a:rPr>
              <a:t> </a:t>
            </a:r>
            <a:r>
              <a:rPr lang="en-US" sz="2200" dirty="0" err="1">
                <a:latin typeface="+mj-lt"/>
              </a:rPr>
              <a:t>znamená</a:t>
            </a:r>
            <a:r>
              <a:rPr lang="en-US" sz="2200" dirty="0">
                <a:latin typeface="+mj-lt"/>
              </a:rPr>
              <a:t>, </a:t>
            </a:r>
            <a:r>
              <a:rPr lang="en-US" sz="2200" dirty="0" err="1">
                <a:latin typeface="+mj-lt"/>
              </a:rPr>
              <a:t>že</a:t>
            </a:r>
            <a:r>
              <a:rPr lang="en-US" sz="2200" dirty="0">
                <a:latin typeface="+mj-lt"/>
              </a:rPr>
              <a:t> </a:t>
            </a:r>
            <a:r>
              <a:rPr lang="en-US" sz="2200" dirty="0" err="1">
                <a:latin typeface="+mj-lt"/>
              </a:rPr>
              <a:t>testované</a:t>
            </a:r>
            <a:r>
              <a:rPr lang="en-US" sz="2200" dirty="0">
                <a:latin typeface="+mj-lt"/>
              </a:rPr>
              <a:t> </a:t>
            </a:r>
            <a:r>
              <a:rPr lang="en-US" sz="2200" dirty="0" err="1">
                <a:latin typeface="+mj-lt"/>
              </a:rPr>
              <a:t>osoby</a:t>
            </a:r>
            <a:r>
              <a:rPr lang="en-US" sz="2200" dirty="0">
                <a:latin typeface="+mj-lt"/>
              </a:rPr>
              <a:t> </a:t>
            </a:r>
            <a:r>
              <a:rPr lang="en-US" sz="2200" dirty="0" err="1">
                <a:latin typeface="+mj-lt"/>
              </a:rPr>
              <a:t>nevedia</a:t>
            </a:r>
            <a:r>
              <a:rPr lang="en-US" sz="2200" dirty="0">
                <a:latin typeface="+mj-lt"/>
              </a:rPr>
              <a:t>, </a:t>
            </a:r>
            <a:r>
              <a:rPr lang="en-US" sz="2200" dirty="0" err="1">
                <a:latin typeface="+mj-lt"/>
              </a:rPr>
              <a:t>čo</a:t>
            </a:r>
            <a:r>
              <a:rPr lang="en-US" sz="2200" dirty="0">
                <a:latin typeface="+mj-lt"/>
              </a:rPr>
              <a:t> je </a:t>
            </a:r>
            <a:r>
              <a:rPr lang="en-US" sz="2200" dirty="0" err="1">
                <a:latin typeface="+mj-lt"/>
              </a:rPr>
              <a:t>presným</a:t>
            </a:r>
            <a:r>
              <a:rPr lang="en-US" sz="2200" dirty="0">
                <a:latin typeface="+mj-lt"/>
              </a:rPr>
              <a:t> </a:t>
            </a:r>
            <a:r>
              <a:rPr lang="en-US" sz="2200" dirty="0" err="1">
                <a:latin typeface="+mj-lt"/>
              </a:rPr>
              <a:t>cieľom</a:t>
            </a:r>
            <a:r>
              <a:rPr lang="en-US" sz="2200" dirty="0">
                <a:latin typeface="+mj-lt"/>
              </a:rPr>
              <a:t> </a:t>
            </a:r>
            <a:r>
              <a:rPr lang="en-US" sz="2200" dirty="0" err="1">
                <a:latin typeface="+mj-lt"/>
              </a:rPr>
              <a:t>výskumu</a:t>
            </a:r>
            <a:r>
              <a:rPr lang="en-US" sz="2200" dirty="0">
                <a:latin typeface="+mj-lt"/>
              </a:rPr>
              <a:t>; v </a:t>
            </a:r>
            <a:r>
              <a:rPr lang="en-US" sz="2200" dirty="0" err="1">
                <a:latin typeface="+mj-lt"/>
              </a:rPr>
              <a:t>tomto</a:t>
            </a:r>
            <a:r>
              <a:rPr lang="en-US" sz="2200" dirty="0">
                <a:latin typeface="+mj-lt"/>
              </a:rPr>
              <a:t> </a:t>
            </a:r>
            <a:r>
              <a:rPr lang="en-US" sz="2200" dirty="0" err="1">
                <a:latin typeface="+mj-lt"/>
              </a:rPr>
              <a:t>prípade</a:t>
            </a:r>
            <a:r>
              <a:rPr lang="en-US" sz="2200" dirty="0">
                <a:latin typeface="+mj-lt"/>
              </a:rPr>
              <a:t> </a:t>
            </a:r>
            <a:r>
              <a:rPr lang="en-US" sz="2200" dirty="0" err="1">
                <a:latin typeface="+mj-lt"/>
              </a:rPr>
              <a:t>vôbec</a:t>
            </a:r>
            <a:r>
              <a:rPr lang="en-US" sz="2200" dirty="0">
                <a:latin typeface="+mj-lt"/>
              </a:rPr>
              <a:t> </a:t>
            </a:r>
            <a:r>
              <a:rPr lang="en-US" sz="2200" dirty="0" err="1">
                <a:latin typeface="+mj-lt"/>
              </a:rPr>
              <a:t>nevedia</a:t>
            </a:r>
            <a:r>
              <a:rPr lang="en-US" sz="2200" dirty="0">
                <a:latin typeface="+mj-lt"/>
              </a:rPr>
              <a:t>, </a:t>
            </a:r>
            <a:r>
              <a:rPr lang="en-US" sz="2200" dirty="0" err="1">
                <a:latin typeface="+mj-lt"/>
              </a:rPr>
              <a:t>že</a:t>
            </a:r>
            <a:r>
              <a:rPr lang="en-US" sz="2200" dirty="0">
                <a:latin typeface="+mj-lt"/>
              </a:rPr>
              <a:t> </a:t>
            </a:r>
            <a:r>
              <a:rPr lang="en-US" sz="2200" dirty="0" err="1">
                <a:latin typeface="+mj-lt"/>
              </a:rPr>
              <a:t>hodnotí</a:t>
            </a:r>
            <a:r>
              <a:rPr lang="en-US" sz="2200" dirty="0">
                <a:latin typeface="+mj-lt"/>
              </a:rPr>
              <a:t> </a:t>
            </a:r>
            <a:r>
              <a:rPr lang="en-US" sz="2200" dirty="0" err="1">
                <a:latin typeface="+mj-lt"/>
              </a:rPr>
              <a:t>jazyk</a:t>
            </a:r>
            <a:endParaRPr lang="en-US" sz="2200" dirty="0">
              <a:latin typeface="+mj-lt"/>
            </a:endParaRPr>
          </a:p>
          <a:p>
            <a:r>
              <a:rPr lang="en-US" sz="2200" dirty="0" err="1">
                <a:latin typeface="+mj-lt"/>
              </a:rPr>
              <a:t>vynašiel</a:t>
            </a:r>
            <a:r>
              <a:rPr lang="en-US" sz="2200" dirty="0">
                <a:latin typeface="+mj-lt"/>
              </a:rPr>
              <a:t> </a:t>
            </a:r>
            <a:r>
              <a:rPr lang="en-US" sz="2200" dirty="0" err="1">
                <a:latin typeface="+mj-lt"/>
                <a:sym typeface="+mn-ea"/>
              </a:rPr>
              <a:t>sociálny</a:t>
            </a:r>
            <a:r>
              <a:rPr lang="en-US" sz="2200" dirty="0">
                <a:latin typeface="+mj-lt"/>
                <a:sym typeface="+mn-ea"/>
              </a:rPr>
              <a:t> </a:t>
            </a:r>
            <a:r>
              <a:rPr lang="en-US" sz="2200" dirty="0" err="1">
                <a:latin typeface="+mj-lt"/>
                <a:sym typeface="+mn-ea"/>
              </a:rPr>
              <a:t>psychológ</a:t>
            </a:r>
            <a:r>
              <a:rPr lang="en-US" sz="2200" dirty="0">
                <a:latin typeface="+mj-lt"/>
                <a:sym typeface="+mn-ea"/>
              </a:rPr>
              <a:t> W. Lambert </a:t>
            </a:r>
            <a:r>
              <a:rPr lang="en-US" sz="2200" dirty="0">
                <a:latin typeface="+mj-lt"/>
              </a:rPr>
              <a:t>v 50. </a:t>
            </a:r>
            <a:r>
              <a:rPr lang="en-US" sz="2200" dirty="0" err="1">
                <a:latin typeface="+mj-lt"/>
              </a:rPr>
              <a:t>rokoch</a:t>
            </a:r>
            <a:r>
              <a:rPr lang="en-US" sz="2200" dirty="0">
                <a:latin typeface="+mj-lt"/>
              </a:rPr>
              <a:t> 20. </a:t>
            </a:r>
            <a:r>
              <a:rPr lang="en-US" sz="2200" dirty="0" err="1">
                <a:latin typeface="+mj-lt"/>
              </a:rPr>
              <a:t>stor</a:t>
            </a:r>
            <a:r>
              <a:rPr lang="en-US" sz="2200" dirty="0">
                <a:latin typeface="+mj-lt"/>
              </a:rPr>
              <a:t>.</a:t>
            </a:r>
          </a:p>
          <a:p>
            <a:r>
              <a:rPr lang="en-US" sz="2200" dirty="0" err="1">
                <a:latin typeface="+mj-lt"/>
              </a:rPr>
              <a:t>stala</a:t>
            </a:r>
            <a:r>
              <a:rPr lang="en-US" sz="2200" dirty="0">
                <a:latin typeface="+mj-lt"/>
              </a:rPr>
              <a:t> </a:t>
            </a:r>
            <a:r>
              <a:rPr lang="hu-HU" altLang="en-US" sz="2200" dirty="0" err="1">
                <a:latin typeface="+mj-lt"/>
              </a:rPr>
              <a:t>sa</a:t>
            </a:r>
            <a:r>
              <a:rPr lang="hu-HU" altLang="en-US" sz="2200" dirty="0">
                <a:latin typeface="+mj-lt"/>
              </a:rPr>
              <a:t> </a:t>
            </a:r>
            <a:r>
              <a:rPr lang="en-US" sz="2200" dirty="0" err="1">
                <a:latin typeface="+mj-lt"/>
              </a:rPr>
              <a:t>štandardnou</a:t>
            </a:r>
            <a:r>
              <a:rPr lang="en-US" sz="2200" dirty="0">
                <a:latin typeface="+mj-lt"/>
              </a:rPr>
              <a:t> </a:t>
            </a:r>
            <a:r>
              <a:rPr lang="en-US" sz="2200" dirty="0" err="1">
                <a:latin typeface="+mj-lt"/>
              </a:rPr>
              <a:t>súčasťou</a:t>
            </a:r>
            <a:r>
              <a:rPr lang="en-US" sz="2200" dirty="0">
                <a:latin typeface="+mj-lt"/>
              </a:rPr>
              <a:t> </a:t>
            </a:r>
            <a:r>
              <a:rPr lang="en-US" sz="2200" dirty="0" err="1">
                <a:latin typeface="+mj-lt"/>
              </a:rPr>
              <a:t>sociolingvistického</a:t>
            </a:r>
            <a:r>
              <a:rPr lang="en-US" sz="2200" dirty="0">
                <a:latin typeface="+mj-lt"/>
              </a:rPr>
              <a:t> </a:t>
            </a:r>
            <a:r>
              <a:rPr lang="en-US" sz="2200" dirty="0" err="1">
                <a:latin typeface="+mj-lt"/>
              </a:rPr>
              <a:t>aparátu</a:t>
            </a:r>
            <a:r>
              <a:rPr lang="en-US" sz="2200" dirty="0">
                <a:latin typeface="+mj-lt"/>
              </a:rPr>
              <a:t> a bola </a:t>
            </a:r>
            <a:r>
              <a:rPr lang="en-US" sz="2200" dirty="0" err="1">
                <a:latin typeface="+mj-lt"/>
              </a:rPr>
              <a:t>využitá</a:t>
            </a:r>
            <a:r>
              <a:rPr lang="en-US" sz="2200" dirty="0">
                <a:latin typeface="+mj-lt"/>
              </a:rPr>
              <a:t> </a:t>
            </a:r>
            <a:r>
              <a:rPr lang="en-US" sz="2200" dirty="0" err="1">
                <a:latin typeface="+mj-lt"/>
              </a:rPr>
              <a:t>na</a:t>
            </a:r>
            <a:r>
              <a:rPr lang="en-US" sz="2200" dirty="0">
                <a:latin typeface="+mj-lt"/>
              </a:rPr>
              <a:t> </a:t>
            </a:r>
            <a:r>
              <a:rPr lang="en-US" sz="2200" dirty="0" err="1">
                <a:latin typeface="+mj-lt"/>
              </a:rPr>
              <a:t>výskum</a:t>
            </a:r>
            <a:r>
              <a:rPr lang="en-US" sz="2200" dirty="0">
                <a:latin typeface="+mj-lt"/>
              </a:rPr>
              <a:t> </a:t>
            </a:r>
            <a:r>
              <a:rPr lang="en-US" sz="2200" dirty="0" err="1">
                <a:latin typeface="+mj-lt"/>
              </a:rPr>
              <a:t>postojov</a:t>
            </a:r>
            <a:r>
              <a:rPr lang="en-US" sz="2200" dirty="0">
                <a:latin typeface="+mj-lt"/>
              </a:rPr>
              <a:t> k </a:t>
            </a:r>
            <a:r>
              <a:rPr lang="en-US" sz="2200" dirty="0" err="1">
                <a:latin typeface="+mj-lt"/>
              </a:rPr>
              <a:t>jazyku</a:t>
            </a:r>
            <a:r>
              <a:rPr lang="en-US" sz="2200" dirty="0">
                <a:latin typeface="+mj-lt"/>
              </a:rPr>
              <a:t> v </a:t>
            </a:r>
            <a:r>
              <a:rPr lang="en-US" sz="2200" dirty="0" err="1">
                <a:latin typeface="+mj-lt"/>
              </a:rPr>
              <a:t>mnohých</a:t>
            </a:r>
            <a:r>
              <a:rPr lang="en-US" sz="2200" dirty="0">
                <a:latin typeface="+mj-lt"/>
              </a:rPr>
              <a:t> </a:t>
            </a:r>
            <a:r>
              <a:rPr lang="en-US" sz="2200" dirty="0" err="1">
                <a:latin typeface="+mj-lt"/>
              </a:rPr>
              <a:t>jazykových</a:t>
            </a:r>
            <a:r>
              <a:rPr lang="en-US" sz="2200" dirty="0">
                <a:latin typeface="+mj-lt"/>
              </a:rPr>
              <a:t> </a:t>
            </a:r>
            <a:r>
              <a:rPr lang="en-US" sz="2200" dirty="0" err="1">
                <a:latin typeface="+mj-lt"/>
              </a:rPr>
              <a:t>situáci</a:t>
            </a:r>
            <a:r>
              <a:rPr lang="sk-SK" sz="2200" dirty="0">
                <a:latin typeface="+mj-lt"/>
              </a:rPr>
              <a:t>á</a:t>
            </a:r>
            <a:r>
              <a:rPr lang="en-US" sz="2200" dirty="0" err="1">
                <a:latin typeface="+mj-lt"/>
              </a:rPr>
              <a:t>ch.</a:t>
            </a:r>
            <a:endParaRPr lang="en-US" sz="2200" dirty="0">
              <a:latin typeface="+mj-lt"/>
            </a:endParaRPr>
          </a:p>
        </p:txBody>
      </p:sp>
    </p:spTree>
    <p:extLst>
      <p:ext uri="{BB962C8B-B14F-4D97-AF65-F5344CB8AC3E}">
        <p14:creationId xmlns:p14="http://schemas.microsoft.com/office/powerpoint/2010/main" val="1873539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a:spLocks noGrp="1"/>
          </p:cNvSpPr>
          <p:nvPr>
            <p:ph type="title"/>
          </p:nvPr>
        </p:nvSpPr>
        <p:spPr>
          <a:xfrm>
            <a:off x="838200" y="500597"/>
            <a:ext cx="10515600" cy="1325563"/>
          </a:xfrm>
          <a:prstGeom prst="rect">
            <a:avLst/>
          </a:prstGeom>
        </p:spPr>
        <p:txBody>
          <a:bodyPr>
            <a:normAutofit/>
          </a:bodyPr>
          <a:lstStyle>
            <a:lvl1pPr defTabSz="332993">
              <a:defRPr sz="4560" b="1">
                <a:latin typeface="Helvetica"/>
                <a:ea typeface="Helvetica"/>
                <a:cs typeface="Helvetica"/>
                <a:sym typeface="Helvetica"/>
              </a:defRPr>
            </a:lvl1pPr>
          </a:lstStyle>
          <a:p>
            <a:r>
              <a:rPr sz="4000" dirty="0" err="1">
                <a:latin typeface="+mn-lt"/>
              </a:rPr>
              <a:t>Mediálny</a:t>
            </a:r>
            <a:r>
              <a:rPr sz="4000" dirty="0">
                <a:latin typeface="+mn-lt"/>
              </a:rPr>
              <a:t> a </a:t>
            </a:r>
            <a:r>
              <a:rPr sz="4000" dirty="0" err="1">
                <a:latin typeface="+mn-lt"/>
              </a:rPr>
              <a:t>divadelný</a:t>
            </a:r>
            <a:r>
              <a:rPr sz="4000" dirty="0">
                <a:latin typeface="+mn-lt"/>
              </a:rPr>
              <a:t> </a:t>
            </a:r>
            <a:r>
              <a:rPr sz="4000" dirty="0" err="1">
                <a:latin typeface="+mn-lt"/>
              </a:rPr>
              <a:t>jazyk</a:t>
            </a:r>
            <a:r>
              <a:rPr sz="4000" dirty="0">
                <a:latin typeface="+mn-lt"/>
              </a:rPr>
              <a:t> a </a:t>
            </a:r>
            <a:r>
              <a:rPr sz="4000" dirty="0" err="1">
                <a:latin typeface="+mn-lt"/>
              </a:rPr>
              <a:t>jazykové</a:t>
            </a:r>
            <a:r>
              <a:rPr sz="4000" dirty="0">
                <a:latin typeface="+mn-lt"/>
              </a:rPr>
              <a:t> </a:t>
            </a:r>
            <a:r>
              <a:rPr sz="4000" dirty="0" err="1">
                <a:latin typeface="+mn-lt"/>
              </a:rPr>
              <a:t>postoje</a:t>
            </a:r>
            <a:endParaRPr sz="4000" dirty="0">
              <a:latin typeface="+mn-lt"/>
            </a:endParaRPr>
          </a:p>
        </p:txBody>
      </p:sp>
      <p:sp>
        <p:nvSpPr>
          <p:cNvPr id="155" name="Shape 155"/>
          <p:cNvSpPr>
            <a:spLocks noGrp="1"/>
          </p:cNvSpPr>
          <p:nvPr>
            <p:ph type="body" idx="1"/>
          </p:nvPr>
        </p:nvSpPr>
        <p:spPr>
          <a:xfrm>
            <a:off x="838200" y="1961097"/>
            <a:ext cx="10515600" cy="4351338"/>
          </a:xfrm>
          <a:prstGeom prst="rect">
            <a:avLst/>
          </a:prstGeom>
        </p:spPr>
        <p:txBody>
          <a:bodyPr>
            <a:normAutofit/>
          </a:bodyPr>
          <a:lstStyle/>
          <a:p>
            <a:pPr marL="246897" indent="-246897" defTabSz="324493">
              <a:spcBef>
                <a:spcPts val="2320"/>
              </a:spcBef>
              <a:defRPr sz="3002"/>
            </a:pPr>
            <a:r>
              <a:rPr sz="2400" dirty="0" err="1">
                <a:latin typeface="+mj-lt"/>
              </a:rPr>
              <a:t>Zmenené</a:t>
            </a:r>
            <a:r>
              <a:rPr sz="2400" dirty="0">
                <a:latin typeface="+mj-lt"/>
              </a:rPr>
              <a:t> </a:t>
            </a:r>
            <a:r>
              <a:rPr sz="2400" dirty="0" err="1">
                <a:latin typeface="+mj-lt"/>
              </a:rPr>
              <a:t>podmienky</a:t>
            </a:r>
            <a:r>
              <a:rPr sz="2400" dirty="0">
                <a:latin typeface="+mj-lt"/>
              </a:rPr>
              <a:t> </a:t>
            </a:r>
            <a:r>
              <a:rPr sz="2400" dirty="0" err="1">
                <a:latin typeface="+mj-lt"/>
              </a:rPr>
              <a:t>používania</a:t>
            </a:r>
            <a:r>
              <a:rPr sz="2400" dirty="0">
                <a:latin typeface="+mj-lt"/>
              </a:rPr>
              <a:t> </a:t>
            </a:r>
            <a:r>
              <a:rPr sz="2400" dirty="0" err="1">
                <a:latin typeface="+mj-lt"/>
              </a:rPr>
              <a:t>slov</a:t>
            </a:r>
            <a:r>
              <a:rPr sz="2400" dirty="0">
                <a:latin typeface="+mj-lt"/>
              </a:rPr>
              <a:t> </a:t>
            </a:r>
            <a:r>
              <a:rPr sz="2400" dirty="0" err="1">
                <a:latin typeface="+mj-lt"/>
              </a:rPr>
              <a:t>možno</a:t>
            </a:r>
            <a:r>
              <a:rPr sz="2400" dirty="0">
                <a:latin typeface="+mj-lt"/>
              </a:rPr>
              <a:t> </a:t>
            </a:r>
            <a:r>
              <a:rPr sz="2400" dirty="0" err="1">
                <a:latin typeface="+mj-lt"/>
              </a:rPr>
              <a:t>najlepšie</a:t>
            </a:r>
            <a:r>
              <a:rPr sz="2400" dirty="0">
                <a:latin typeface="+mj-lt"/>
              </a:rPr>
              <a:t> </a:t>
            </a:r>
            <a:r>
              <a:rPr sz="2400" dirty="0" err="1">
                <a:latin typeface="+mj-lt"/>
              </a:rPr>
              <a:t>sledova</a:t>
            </a:r>
            <a:r>
              <a:rPr lang="sk-SK" sz="2400" dirty="0">
                <a:latin typeface="+mj-lt"/>
              </a:rPr>
              <a:t>ť</a:t>
            </a:r>
            <a:r>
              <a:rPr sz="2400" dirty="0">
                <a:latin typeface="+mj-lt"/>
              </a:rPr>
              <a:t> v </a:t>
            </a:r>
            <a:r>
              <a:rPr sz="2400" dirty="0" err="1">
                <a:latin typeface="+mj-lt"/>
              </a:rPr>
              <a:t>médiách</a:t>
            </a:r>
            <a:r>
              <a:rPr sz="2400" dirty="0">
                <a:latin typeface="+mj-lt"/>
              </a:rPr>
              <a:t>, </a:t>
            </a:r>
            <a:r>
              <a:rPr sz="2400" dirty="0" err="1">
                <a:latin typeface="+mj-lt"/>
              </a:rPr>
              <a:t>ktoré</a:t>
            </a:r>
            <a:r>
              <a:rPr sz="2400" dirty="0">
                <a:latin typeface="+mj-lt"/>
              </a:rPr>
              <a:t> </a:t>
            </a:r>
            <a:r>
              <a:rPr sz="2400" dirty="0" err="1">
                <a:latin typeface="+mj-lt"/>
              </a:rPr>
              <a:t>na</a:t>
            </a:r>
            <a:r>
              <a:rPr sz="2400" dirty="0">
                <a:latin typeface="+mj-lt"/>
              </a:rPr>
              <a:t> </a:t>
            </a:r>
            <a:r>
              <a:rPr sz="2400" dirty="0" err="1">
                <a:latin typeface="+mj-lt"/>
              </a:rPr>
              <a:t>zmeny</a:t>
            </a:r>
            <a:r>
              <a:rPr sz="2400" dirty="0">
                <a:latin typeface="+mj-lt"/>
              </a:rPr>
              <a:t> v </a:t>
            </a:r>
            <a:r>
              <a:rPr sz="2400" dirty="0" err="1">
                <a:latin typeface="+mj-lt"/>
              </a:rPr>
              <a:t>spoločenskej</a:t>
            </a:r>
            <a:r>
              <a:rPr sz="2400" dirty="0">
                <a:latin typeface="+mj-lt"/>
              </a:rPr>
              <a:t> </a:t>
            </a:r>
            <a:r>
              <a:rPr sz="2400" dirty="0" err="1">
                <a:latin typeface="+mj-lt"/>
              </a:rPr>
              <a:t>situácii</a:t>
            </a:r>
            <a:r>
              <a:rPr sz="2400" dirty="0">
                <a:latin typeface="+mj-lt"/>
              </a:rPr>
              <a:t> </a:t>
            </a:r>
            <a:r>
              <a:rPr sz="2400" dirty="0" err="1">
                <a:latin typeface="+mj-lt"/>
              </a:rPr>
              <a:t>reagujú</a:t>
            </a:r>
            <a:r>
              <a:rPr sz="2400" dirty="0">
                <a:latin typeface="+mj-lt"/>
              </a:rPr>
              <a:t> </a:t>
            </a:r>
            <a:r>
              <a:rPr sz="2400" dirty="0" err="1">
                <a:latin typeface="+mj-lt"/>
              </a:rPr>
              <a:t>najcitlivejšie</a:t>
            </a:r>
            <a:r>
              <a:rPr sz="2400" dirty="0">
                <a:latin typeface="+mj-lt"/>
              </a:rPr>
              <a:t>. </a:t>
            </a:r>
            <a:r>
              <a:rPr sz="2400" dirty="0" err="1">
                <a:latin typeface="+mj-lt"/>
              </a:rPr>
              <a:t>Majú</a:t>
            </a:r>
            <a:r>
              <a:rPr sz="2400" dirty="0">
                <a:latin typeface="+mj-lt"/>
              </a:rPr>
              <a:t> </a:t>
            </a:r>
            <a:r>
              <a:rPr sz="2400" dirty="0" err="1">
                <a:latin typeface="+mj-lt"/>
              </a:rPr>
              <a:t>na</a:t>
            </a:r>
            <a:r>
              <a:rPr sz="2400" dirty="0">
                <a:latin typeface="+mj-lt"/>
              </a:rPr>
              <a:t> to </a:t>
            </a:r>
            <a:r>
              <a:rPr sz="2400" dirty="0" err="1">
                <a:latin typeface="+mj-lt"/>
              </a:rPr>
              <a:t>najlepšie</a:t>
            </a:r>
            <a:r>
              <a:rPr sz="2400" dirty="0">
                <a:latin typeface="+mj-lt"/>
              </a:rPr>
              <a:t> </a:t>
            </a:r>
            <a:r>
              <a:rPr sz="2400" dirty="0" err="1">
                <a:latin typeface="+mj-lt"/>
              </a:rPr>
              <a:t>predpoklady</a:t>
            </a:r>
            <a:r>
              <a:rPr sz="2400" dirty="0">
                <a:latin typeface="+mj-lt"/>
              </a:rPr>
              <a:t>, </a:t>
            </a:r>
            <a:r>
              <a:rPr sz="2400" dirty="0" err="1">
                <a:latin typeface="+mj-lt"/>
              </a:rPr>
              <a:t>ve</a:t>
            </a:r>
            <a:r>
              <a:rPr lang="sk-SK" sz="2400" dirty="0">
                <a:latin typeface="+mj-lt"/>
              </a:rPr>
              <a:t>ď </a:t>
            </a:r>
            <a:r>
              <a:rPr sz="2400" dirty="0" err="1">
                <a:latin typeface="+mj-lt"/>
              </a:rPr>
              <a:t>práve</a:t>
            </a:r>
            <a:r>
              <a:rPr sz="2400" dirty="0">
                <a:latin typeface="+mj-lt"/>
              </a:rPr>
              <a:t> </a:t>
            </a:r>
            <a:r>
              <a:rPr sz="2400" dirty="0" err="1">
                <a:latin typeface="+mj-lt"/>
              </a:rPr>
              <a:t>tu</a:t>
            </a:r>
            <a:r>
              <a:rPr sz="2400" dirty="0">
                <a:latin typeface="+mj-lt"/>
              </a:rPr>
              <a:t> </a:t>
            </a:r>
            <a:r>
              <a:rPr sz="2400" dirty="0" err="1">
                <a:latin typeface="+mj-lt"/>
              </a:rPr>
              <a:t>sa</a:t>
            </a:r>
            <a:r>
              <a:rPr sz="2400" dirty="0">
                <a:latin typeface="+mj-lt"/>
              </a:rPr>
              <a:t> </a:t>
            </a:r>
            <a:r>
              <a:rPr sz="2400" dirty="0" err="1">
                <a:latin typeface="+mj-lt"/>
              </a:rPr>
              <a:t>dáva</a:t>
            </a:r>
            <a:r>
              <a:rPr sz="2400" dirty="0">
                <a:latin typeface="+mj-lt"/>
              </a:rPr>
              <a:t> </a:t>
            </a:r>
            <a:r>
              <a:rPr sz="2400" dirty="0" err="1">
                <a:latin typeface="+mj-lt"/>
              </a:rPr>
              <a:t>ve</a:t>
            </a:r>
            <a:r>
              <a:rPr lang="sk-SK" sz="2400" dirty="0">
                <a:latin typeface="+mj-lt"/>
              </a:rPr>
              <a:t>ľ</a:t>
            </a:r>
            <a:r>
              <a:rPr sz="2400" dirty="0" err="1">
                <a:latin typeface="+mj-lt"/>
              </a:rPr>
              <a:t>ký</a:t>
            </a:r>
            <a:r>
              <a:rPr sz="2400" dirty="0">
                <a:latin typeface="+mj-lt"/>
              </a:rPr>
              <a:t> </a:t>
            </a:r>
            <a:r>
              <a:rPr sz="2400" dirty="0" err="1">
                <a:latin typeface="+mj-lt"/>
              </a:rPr>
              <a:t>priestor</a:t>
            </a:r>
            <a:r>
              <a:rPr sz="2400" dirty="0">
                <a:latin typeface="+mj-lt"/>
              </a:rPr>
              <a:t> </a:t>
            </a:r>
            <a:r>
              <a:rPr sz="2400" dirty="0" err="1">
                <a:latin typeface="+mj-lt"/>
              </a:rPr>
              <a:t>rôznym</a:t>
            </a:r>
            <a:r>
              <a:rPr sz="2400" dirty="0">
                <a:latin typeface="+mj-lt"/>
              </a:rPr>
              <a:t> „</a:t>
            </a:r>
            <a:r>
              <a:rPr sz="2400" dirty="0" err="1">
                <a:latin typeface="+mj-lt"/>
              </a:rPr>
              <a:t>horúcim</a:t>
            </a:r>
            <a:r>
              <a:rPr sz="2400" dirty="0">
                <a:latin typeface="+mj-lt"/>
              </a:rPr>
              <a:t>“ </a:t>
            </a:r>
            <a:r>
              <a:rPr sz="2400" dirty="0" err="1">
                <a:latin typeface="+mj-lt"/>
              </a:rPr>
              <a:t>témam</a:t>
            </a:r>
            <a:r>
              <a:rPr sz="2400" dirty="0">
                <a:latin typeface="+mj-lt"/>
              </a:rPr>
              <a:t> o </a:t>
            </a:r>
            <a:r>
              <a:rPr sz="2400" dirty="0" err="1">
                <a:latin typeface="+mj-lt"/>
              </a:rPr>
              <a:t>politike</a:t>
            </a:r>
            <a:r>
              <a:rPr sz="2400" dirty="0">
                <a:latin typeface="+mj-lt"/>
              </a:rPr>
              <a:t> </a:t>
            </a:r>
            <a:r>
              <a:rPr sz="2400" dirty="0" err="1">
                <a:latin typeface="+mj-lt"/>
              </a:rPr>
              <a:t>strán</a:t>
            </a:r>
            <a:r>
              <a:rPr sz="2400" dirty="0">
                <a:latin typeface="+mj-lt"/>
              </a:rPr>
              <a:t> a </a:t>
            </a:r>
            <a:r>
              <a:rPr sz="2400" dirty="0" err="1">
                <a:latin typeface="+mj-lt"/>
              </a:rPr>
              <a:t>hnutí</a:t>
            </a:r>
            <a:r>
              <a:rPr sz="2400" dirty="0">
                <a:latin typeface="+mj-lt"/>
              </a:rPr>
              <a:t>, </a:t>
            </a:r>
            <a:r>
              <a:rPr sz="2400" dirty="0" err="1">
                <a:latin typeface="+mj-lt"/>
              </a:rPr>
              <a:t>spoločenskému</a:t>
            </a:r>
            <a:r>
              <a:rPr sz="2400" dirty="0">
                <a:latin typeface="+mj-lt"/>
              </a:rPr>
              <a:t> </a:t>
            </a:r>
            <a:r>
              <a:rPr sz="2400" dirty="0" err="1">
                <a:latin typeface="+mj-lt"/>
              </a:rPr>
              <a:t>vedomiu</a:t>
            </a:r>
            <a:r>
              <a:rPr sz="2400" dirty="0">
                <a:latin typeface="+mj-lt"/>
              </a:rPr>
              <a:t>, </a:t>
            </a:r>
            <a:r>
              <a:rPr sz="2400" dirty="0" err="1">
                <a:latin typeface="+mj-lt"/>
              </a:rPr>
              <a:t>štátnej</a:t>
            </a:r>
            <a:r>
              <a:rPr sz="2400" dirty="0">
                <a:latin typeface="+mj-lt"/>
              </a:rPr>
              <a:t> </a:t>
            </a:r>
            <a:r>
              <a:rPr sz="2400" dirty="0" err="1">
                <a:latin typeface="+mj-lt"/>
              </a:rPr>
              <a:t>politike</a:t>
            </a:r>
            <a:r>
              <a:rPr sz="2400" dirty="0">
                <a:latin typeface="+mj-lt"/>
              </a:rPr>
              <a:t>, </a:t>
            </a:r>
            <a:r>
              <a:rPr sz="2400" dirty="0" err="1">
                <a:latin typeface="+mj-lt"/>
              </a:rPr>
              <a:t>vz</a:t>
            </a:r>
            <a:r>
              <a:rPr lang="sk-SK" sz="2400" dirty="0">
                <a:latin typeface="+mj-lt"/>
              </a:rPr>
              <a:t>ť</a:t>
            </a:r>
            <a:r>
              <a:rPr sz="2400" dirty="0">
                <a:latin typeface="+mj-lt"/>
              </a:rPr>
              <a:t>ahu k </a:t>
            </a:r>
            <a:r>
              <a:rPr sz="2400" dirty="0" err="1">
                <a:latin typeface="+mj-lt"/>
              </a:rPr>
              <a:t>zahraničiu</a:t>
            </a:r>
            <a:r>
              <a:rPr sz="2400" dirty="0">
                <a:latin typeface="+mj-lt"/>
              </a:rPr>
              <a:t>, </a:t>
            </a:r>
            <a:r>
              <a:rPr sz="2400" dirty="0" err="1">
                <a:latin typeface="+mj-lt"/>
              </a:rPr>
              <a:t>národnostným</a:t>
            </a:r>
            <a:r>
              <a:rPr sz="2400" dirty="0">
                <a:latin typeface="+mj-lt"/>
              </a:rPr>
              <a:t> a </a:t>
            </a:r>
            <a:r>
              <a:rPr sz="2400" dirty="0" err="1">
                <a:latin typeface="+mj-lt"/>
              </a:rPr>
              <a:t>etnickým</a:t>
            </a:r>
            <a:r>
              <a:rPr sz="2400" dirty="0">
                <a:latin typeface="+mj-lt"/>
              </a:rPr>
              <a:t> </a:t>
            </a:r>
            <a:r>
              <a:rPr sz="2400" dirty="0" err="1">
                <a:latin typeface="+mj-lt"/>
              </a:rPr>
              <a:t>otázkam</a:t>
            </a:r>
            <a:r>
              <a:rPr sz="2400" dirty="0">
                <a:latin typeface="+mj-lt"/>
              </a:rPr>
              <a:t>, </a:t>
            </a:r>
            <a:r>
              <a:rPr sz="2400" dirty="0" err="1">
                <a:latin typeface="+mj-lt"/>
              </a:rPr>
              <a:t>sociálnemu</a:t>
            </a:r>
            <a:r>
              <a:rPr sz="2400" dirty="0">
                <a:latin typeface="+mj-lt"/>
              </a:rPr>
              <a:t> (</a:t>
            </a:r>
            <a:r>
              <a:rPr sz="2400" dirty="0" err="1">
                <a:latin typeface="+mj-lt"/>
              </a:rPr>
              <a:t>individuálnemu</a:t>
            </a:r>
            <a:r>
              <a:rPr sz="2400" dirty="0">
                <a:latin typeface="+mj-lt"/>
              </a:rPr>
              <a:t> a </a:t>
            </a:r>
            <a:r>
              <a:rPr sz="2400" dirty="0" err="1">
                <a:latin typeface="+mj-lt"/>
              </a:rPr>
              <a:t>skupinovému</a:t>
            </a:r>
            <a:r>
              <a:rPr sz="2400" dirty="0">
                <a:latin typeface="+mj-lt"/>
              </a:rPr>
              <a:t>) </a:t>
            </a:r>
            <a:r>
              <a:rPr sz="2400" dirty="0" err="1">
                <a:latin typeface="+mj-lt"/>
              </a:rPr>
              <a:t>správaniu</a:t>
            </a:r>
            <a:r>
              <a:rPr sz="2400" dirty="0">
                <a:latin typeface="+mj-lt"/>
              </a:rPr>
              <a:t> a pod. </a:t>
            </a:r>
          </a:p>
          <a:p>
            <a:pPr marL="246897" indent="-246897" defTabSz="324493">
              <a:spcBef>
                <a:spcPts val="2320"/>
              </a:spcBef>
              <a:defRPr sz="3002"/>
            </a:pPr>
            <a:r>
              <a:rPr sz="2400" dirty="0">
                <a:latin typeface="+mj-lt"/>
              </a:rPr>
              <a:t>S </a:t>
            </a:r>
            <a:r>
              <a:rPr sz="2400" dirty="0" err="1">
                <a:latin typeface="+mj-lt"/>
              </a:rPr>
              <a:t>tým</a:t>
            </a:r>
            <a:r>
              <a:rPr sz="2400" dirty="0">
                <a:latin typeface="+mj-lt"/>
              </a:rPr>
              <a:t> </a:t>
            </a:r>
            <a:r>
              <a:rPr sz="2400" dirty="0" err="1">
                <a:latin typeface="+mj-lt"/>
              </a:rPr>
              <a:t>súvisí</a:t>
            </a:r>
            <a:r>
              <a:rPr sz="2400" dirty="0">
                <a:latin typeface="+mj-lt"/>
              </a:rPr>
              <a:t>, </a:t>
            </a:r>
            <a:r>
              <a:rPr sz="2400" dirty="0" err="1">
                <a:latin typeface="+mj-lt"/>
              </a:rPr>
              <a:t>že</a:t>
            </a:r>
            <a:r>
              <a:rPr sz="2400" dirty="0">
                <a:latin typeface="+mj-lt"/>
              </a:rPr>
              <a:t> </a:t>
            </a:r>
            <a:r>
              <a:rPr sz="2400" dirty="0" err="1">
                <a:latin typeface="+mj-lt"/>
              </a:rPr>
              <a:t>oblas</a:t>
            </a:r>
            <a:r>
              <a:rPr lang="sk-SK" sz="2400" dirty="0">
                <a:latin typeface="+mj-lt"/>
              </a:rPr>
              <a:t>ť</a:t>
            </a:r>
            <a:r>
              <a:rPr sz="2400" dirty="0">
                <a:latin typeface="+mj-lt"/>
              </a:rPr>
              <a:t> </a:t>
            </a:r>
            <a:r>
              <a:rPr sz="2400" dirty="0" err="1">
                <a:latin typeface="+mj-lt"/>
              </a:rPr>
              <a:t>publicistiky</a:t>
            </a:r>
            <a:r>
              <a:rPr sz="2400" dirty="0">
                <a:latin typeface="+mj-lt"/>
              </a:rPr>
              <a:t> je </a:t>
            </a:r>
            <a:r>
              <a:rPr sz="2400" dirty="0" err="1">
                <a:latin typeface="+mj-lt"/>
              </a:rPr>
              <a:t>zároven</a:t>
            </a:r>
            <a:r>
              <a:rPr sz="2400" dirty="0">
                <a:latin typeface="+mj-lt"/>
              </a:rPr>
              <a:t>̌ „</a:t>
            </a:r>
            <a:r>
              <a:rPr sz="2400" dirty="0" err="1">
                <a:latin typeface="+mj-lt"/>
              </a:rPr>
              <a:t>bránou</a:t>
            </a:r>
            <a:r>
              <a:rPr sz="2400" dirty="0">
                <a:latin typeface="+mj-lt"/>
              </a:rPr>
              <a:t>“, </a:t>
            </a:r>
            <a:r>
              <a:rPr sz="2400" dirty="0" err="1">
                <a:latin typeface="+mj-lt"/>
              </a:rPr>
              <a:t>ktorou</a:t>
            </a:r>
            <a:r>
              <a:rPr sz="2400" dirty="0">
                <a:latin typeface="+mj-lt"/>
              </a:rPr>
              <a:t> </a:t>
            </a:r>
            <a:r>
              <a:rPr sz="2400" dirty="0" err="1">
                <a:latin typeface="+mj-lt"/>
              </a:rPr>
              <a:t>nové</a:t>
            </a:r>
            <a:r>
              <a:rPr sz="2400" dirty="0">
                <a:latin typeface="+mj-lt"/>
              </a:rPr>
              <a:t> </a:t>
            </a:r>
            <a:r>
              <a:rPr sz="2400" dirty="0" err="1">
                <a:latin typeface="+mj-lt"/>
              </a:rPr>
              <a:t>výrazy</a:t>
            </a:r>
            <a:r>
              <a:rPr sz="2400" dirty="0">
                <a:latin typeface="+mj-lt"/>
              </a:rPr>
              <a:t> a </a:t>
            </a:r>
            <a:r>
              <a:rPr sz="2400" dirty="0" err="1">
                <a:latin typeface="+mj-lt"/>
              </a:rPr>
              <a:t>významy</a:t>
            </a:r>
            <a:r>
              <a:rPr sz="2400" dirty="0">
                <a:latin typeface="+mj-lt"/>
              </a:rPr>
              <a:t>, </a:t>
            </a:r>
            <a:r>
              <a:rPr sz="2400" dirty="0" err="1">
                <a:latin typeface="+mj-lt"/>
              </a:rPr>
              <a:t>zaplňujúce</a:t>
            </a:r>
            <a:r>
              <a:rPr sz="2400" dirty="0">
                <a:latin typeface="+mj-lt"/>
              </a:rPr>
              <a:t> „</a:t>
            </a:r>
            <a:r>
              <a:rPr sz="2400" dirty="0" err="1">
                <a:latin typeface="+mj-lt"/>
              </a:rPr>
              <a:t>lakúny</a:t>
            </a:r>
            <a:r>
              <a:rPr sz="2400" dirty="0">
                <a:latin typeface="+mj-lt"/>
              </a:rPr>
              <a:t>“ v </a:t>
            </a:r>
            <a:r>
              <a:rPr sz="2400" dirty="0" err="1">
                <a:latin typeface="+mj-lt"/>
              </a:rPr>
              <a:t>jazyku</a:t>
            </a:r>
            <a:r>
              <a:rPr sz="2400" dirty="0">
                <a:latin typeface="+mj-lt"/>
              </a:rPr>
              <a:t>, </a:t>
            </a:r>
            <a:r>
              <a:rPr sz="2400" dirty="0" err="1">
                <a:latin typeface="+mj-lt"/>
              </a:rPr>
              <a:t>prenikajú</a:t>
            </a:r>
            <a:r>
              <a:rPr sz="2400" dirty="0">
                <a:latin typeface="+mj-lt"/>
              </a:rPr>
              <a:t> </a:t>
            </a:r>
            <a:r>
              <a:rPr sz="2400" dirty="0" err="1">
                <a:latin typeface="+mj-lt"/>
              </a:rPr>
              <a:t>aj</a:t>
            </a:r>
            <a:r>
              <a:rPr sz="2400" dirty="0">
                <a:latin typeface="+mj-lt"/>
              </a:rPr>
              <a:t> do </a:t>
            </a:r>
            <a:r>
              <a:rPr sz="2400" dirty="0" err="1">
                <a:latin typeface="+mj-lt"/>
              </a:rPr>
              <a:t>bežného</a:t>
            </a:r>
            <a:r>
              <a:rPr sz="2400" dirty="0">
                <a:latin typeface="+mj-lt"/>
              </a:rPr>
              <a:t> </a:t>
            </a:r>
            <a:r>
              <a:rPr sz="2400" dirty="0" err="1">
                <a:latin typeface="+mj-lt"/>
              </a:rPr>
              <a:t>dorozumievania</a:t>
            </a:r>
            <a:r>
              <a:rPr sz="2400" dirty="0">
                <a:latin typeface="+mj-lt"/>
              </a:rPr>
              <a:t> (</a:t>
            </a:r>
            <a:r>
              <a:rPr sz="2400" dirty="0" err="1">
                <a:latin typeface="+mj-lt"/>
              </a:rPr>
              <a:t>predtým</a:t>
            </a:r>
            <a:r>
              <a:rPr sz="2400" dirty="0">
                <a:latin typeface="+mj-lt"/>
              </a:rPr>
              <a:t> to bola </a:t>
            </a:r>
            <a:r>
              <a:rPr sz="2400" dirty="0" err="1">
                <a:latin typeface="+mj-lt"/>
              </a:rPr>
              <a:t>krásna</a:t>
            </a:r>
            <a:r>
              <a:rPr sz="2400" dirty="0">
                <a:latin typeface="+mj-lt"/>
              </a:rPr>
              <a:t> </a:t>
            </a:r>
            <a:r>
              <a:rPr sz="2400" dirty="0" err="1">
                <a:latin typeface="+mj-lt"/>
              </a:rPr>
              <a:t>literatúra</a:t>
            </a:r>
            <a:r>
              <a:rPr sz="2400" dirty="0">
                <a:latin typeface="+mj-lt"/>
              </a:rPr>
              <a:t>) a </a:t>
            </a:r>
            <a:r>
              <a:rPr sz="2400" dirty="0" err="1">
                <a:latin typeface="+mj-lt"/>
              </a:rPr>
              <a:t>pred</a:t>
            </a:r>
            <a:r>
              <a:rPr sz="2400" dirty="0">
                <a:latin typeface="+mj-lt"/>
              </a:rPr>
              <a:t> </a:t>
            </a:r>
            <a:r>
              <a:rPr sz="2400" dirty="0" err="1">
                <a:latin typeface="+mj-lt"/>
              </a:rPr>
              <a:t>onou</a:t>
            </a:r>
            <a:r>
              <a:rPr sz="2400" dirty="0">
                <a:latin typeface="+mj-lt"/>
              </a:rPr>
              <a:t> „</a:t>
            </a:r>
            <a:r>
              <a:rPr sz="2400" dirty="0" err="1">
                <a:latin typeface="+mj-lt"/>
              </a:rPr>
              <a:t>bránou</a:t>
            </a:r>
            <a:r>
              <a:rPr sz="2400" dirty="0">
                <a:latin typeface="+mj-lt"/>
              </a:rPr>
              <a:t>“ </a:t>
            </a:r>
            <a:r>
              <a:rPr sz="2400" dirty="0" err="1">
                <a:latin typeface="+mj-lt"/>
              </a:rPr>
              <a:t>sa</a:t>
            </a:r>
            <a:r>
              <a:rPr sz="2400" dirty="0">
                <a:latin typeface="+mj-lt"/>
              </a:rPr>
              <a:t> </a:t>
            </a:r>
            <a:r>
              <a:rPr sz="2400" dirty="0" err="1">
                <a:latin typeface="+mj-lt"/>
              </a:rPr>
              <a:t>odohráva</a:t>
            </a:r>
            <a:r>
              <a:rPr sz="2400" dirty="0">
                <a:latin typeface="+mj-lt"/>
              </a:rPr>
              <a:t> </a:t>
            </a:r>
            <a:r>
              <a:rPr sz="2400" dirty="0" err="1">
                <a:latin typeface="+mj-lt"/>
              </a:rPr>
              <a:t>aj</a:t>
            </a:r>
            <a:r>
              <a:rPr sz="2400" dirty="0">
                <a:latin typeface="+mj-lt"/>
              </a:rPr>
              <a:t> </a:t>
            </a:r>
            <a:r>
              <a:rPr sz="2400" dirty="0" err="1">
                <a:latin typeface="+mj-lt"/>
              </a:rPr>
              <a:t>základný</a:t>
            </a:r>
            <a:r>
              <a:rPr sz="2400" dirty="0">
                <a:latin typeface="+mj-lt"/>
              </a:rPr>
              <a:t> </a:t>
            </a:r>
            <a:r>
              <a:rPr sz="2400" dirty="0" err="1">
                <a:latin typeface="+mj-lt"/>
              </a:rPr>
              <a:t>boj</a:t>
            </a:r>
            <a:r>
              <a:rPr sz="2400" dirty="0">
                <a:latin typeface="+mj-lt"/>
              </a:rPr>
              <a:t> o </a:t>
            </a:r>
            <a:r>
              <a:rPr sz="2400" dirty="0" err="1">
                <a:latin typeface="+mj-lt"/>
              </a:rPr>
              <a:t>významy</a:t>
            </a:r>
            <a:r>
              <a:rPr sz="2400" dirty="0">
                <a:latin typeface="+mj-lt"/>
              </a:rPr>
              <a:t>.</a:t>
            </a:r>
          </a:p>
        </p:txBody>
      </p:sp>
    </p:spTree>
    <p:extLst>
      <p:ext uri="{BB962C8B-B14F-4D97-AF65-F5344CB8AC3E}">
        <p14:creationId xmlns:p14="http://schemas.microsoft.com/office/powerpoint/2010/main" val="4201947337"/>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Shape 157"/>
          <p:cNvSpPr>
            <a:spLocks noGrp="1"/>
          </p:cNvSpPr>
          <p:nvPr>
            <p:ph type="body" idx="1"/>
          </p:nvPr>
        </p:nvSpPr>
        <p:spPr>
          <a:prstGeom prst="rect">
            <a:avLst/>
          </a:prstGeom>
        </p:spPr>
        <p:txBody>
          <a:bodyPr>
            <a:normAutofit/>
          </a:bodyPr>
          <a:lstStyle/>
          <a:p>
            <a:pPr marL="246897" indent="-246897" defTabSz="324493">
              <a:spcBef>
                <a:spcPts val="2320"/>
              </a:spcBef>
              <a:defRPr sz="3002"/>
            </a:pPr>
            <a:r>
              <a:rPr sz="2400" dirty="0">
                <a:latin typeface="+mj-lt"/>
              </a:rPr>
              <a:t>V </a:t>
            </a:r>
            <a:r>
              <a:rPr sz="2400" dirty="0" err="1">
                <a:latin typeface="+mj-lt"/>
              </a:rPr>
              <a:t>protiklade</a:t>
            </a:r>
            <a:r>
              <a:rPr sz="2400" dirty="0">
                <a:latin typeface="+mj-lt"/>
              </a:rPr>
              <a:t> k 40. </a:t>
            </a:r>
            <a:r>
              <a:rPr sz="2400" dirty="0" err="1">
                <a:latin typeface="+mj-lt"/>
              </a:rPr>
              <a:t>rokom</a:t>
            </a:r>
            <a:r>
              <a:rPr sz="2400" dirty="0">
                <a:latin typeface="+mj-lt"/>
              </a:rPr>
              <a:t>, </a:t>
            </a:r>
            <a:r>
              <a:rPr sz="2400" dirty="0" err="1">
                <a:latin typeface="+mj-lt"/>
              </a:rPr>
              <a:t>ke</a:t>
            </a:r>
            <a:r>
              <a:rPr lang="sk-SK" sz="2400" dirty="0">
                <a:latin typeface="+mj-lt"/>
              </a:rPr>
              <a:t>ď</a:t>
            </a:r>
            <a:r>
              <a:rPr sz="2400" dirty="0">
                <a:latin typeface="+mj-lt"/>
              </a:rPr>
              <a:t> </a:t>
            </a:r>
            <a:r>
              <a:rPr sz="2400" dirty="0" err="1">
                <a:latin typeface="+mj-lt"/>
              </a:rPr>
              <a:t>niektoré</a:t>
            </a:r>
            <a:r>
              <a:rPr sz="2400" dirty="0">
                <a:latin typeface="+mj-lt"/>
              </a:rPr>
              <a:t> </a:t>
            </a:r>
            <a:r>
              <a:rPr sz="2400" dirty="0" err="1">
                <a:latin typeface="+mj-lt"/>
              </a:rPr>
              <a:t>denníky</a:t>
            </a:r>
            <a:r>
              <a:rPr sz="2400" dirty="0">
                <a:latin typeface="+mj-lt"/>
              </a:rPr>
              <a:t> </a:t>
            </a:r>
            <a:r>
              <a:rPr sz="2400" dirty="0" err="1">
                <a:latin typeface="+mj-lt"/>
              </a:rPr>
              <a:t>na</a:t>
            </a:r>
            <a:r>
              <a:rPr sz="2400" dirty="0">
                <a:latin typeface="+mj-lt"/>
              </a:rPr>
              <a:t> </a:t>
            </a:r>
            <a:r>
              <a:rPr sz="2400" dirty="0" err="1">
                <a:latin typeface="+mj-lt"/>
              </a:rPr>
              <a:t>Slovensku</a:t>
            </a:r>
            <a:r>
              <a:rPr sz="2400" dirty="0">
                <a:latin typeface="+mj-lt"/>
              </a:rPr>
              <a:t> </a:t>
            </a:r>
            <a:r>
              <a:rPr sz="2400" dirty="0" err="1">
                <a:latin typeface="+mj-lt"/>
              </a:rPr>
              <a:t>presadzovali</a:t>
            </a:r>
            <a:r>
              <a:rPr sz="2400" dirty="0">
                <a:latin typeface="+mj-lt"/>
              </a:rPr>
              <a:t> „</a:t>
            </a:r>
            <a:r>
              <a:rPr sz="2400" dirty="0" err="1">
                <a:latin typeface="+mj-lt"/>
              </a:rPr>
              <a:t>írečitý</a:t>
            </a:r>
            <a:r>
              <a:rPr sz="2400" dirty="0">
                <a:latin typeface="+mj-lt"/>
              </a:rPr>
              <a:t>“, </a:t>
            </a:r>
            <a:r>
              <a:rPr sz="2400" dirty="0" err="1">
                <a:latin typeface="+mj-lt"/>
              </a:rPr>
              <a:t>folklórne</a:t>
            </a:r>
            <a:r>
              <a:rPr sz="2400" dirty="0">
                <a:latin typeface="+mj-lt"/>
              </a:rPr>
              <a:t> </a:t>
            </a:r>
            <a:r>
              <a:rPr sz="2400" dirty="0" err="1">
                <a:latin typeface="+mj-lt"/>
              </a:rPr>
              <a:t>podfarbený</a:t>
            </a:r>
            <a:r>
              <a:rPr sz="2400" dirty="0">
                <a:latin typeface="+mj-lt"/>
              </a:rPr>
              <a:t> </a:t>
            </a:r>
            <a:r>
              <a:rPr sz="2400" dirty="0" err="1">
                <a:latin typeface="+mj-lt"/>
              </a:rPr>
              <a:t>spôsob</a:t>
            </a:r>
            <a:r>
              <a:rPr sz="2400" dirty="0">
                <a:latin typeface="+mj-lt"/>
              </a:rPr>
              <a:t> </a:t>
            </a:r>
            <a:r>
              <a:rPr sz="2400" dirty="0" err="1">
                <a:latin typeface="+mj-lt"/>
              </a:rPr>
              <a:t>vyjadrovania</a:t>
            </a:r>
            <a:r>
              <a:rPr sz="2400" dirty="0">
                <a:latin typeface="+mj-lt"/>
              </a:rPr>
              <a:t> s </a:t>
            </a:r>
            <a:r>
              <a:rPr sz="2400" dirty="0" err="1">
                <a:latin typeface="+mj-lt"/>
              </a:rPr>
              <a:t>použitím</a:t>
            </a:r>
            <a:r>
              <a:rPr sz="2400" dirty="0">
                <a:latin typeface="+mj-lt"/>
              </a:rPr>
              <a:t> </a:t>
            </a:r>
            <a:r>
              <a:rPr sz="2400" dirty="0" err="1">
                <a:latin typeface="+mj-lt"/>
              </a:rPr>
              <a:t>mnohých</a:t>
            </a:r>
            <a:r>
              <a:rPr sz="2400" dirty="0">
                <a:latin typeface="+mj-lt"/>
              </a:rPr>
              <a:t> </a:t>
            </a:r>
            <a:r>
              <a:rPr sz="2400" dirty="0" err="1">
                <a:latin typeface="+mj-lt"/>
              </a:rPr>
              <a:t>výrazov</a:t>
            </a:r>
            <a:r>
              <a:rPr sz="2400" dirty="0">
                <a:latin typeface="+mj-lt"/>
              </a:rPr>
              <a:t>, </a:t>
            </a:r>
            <a:r>
              <a:rPr sz="2400" dirty="0" err="1">
                <a:latin typeface="+mj-lt"/>
              </a:rPr>
              <a:t>obchádzajúc</a:t>
            </a:r>
            <a:r>
              <a:rPr sz="2400" dirty="0">
                <a:latin typeface="+mj-lt"/>
              </a:rPr>
              <a:t> </a:t>
            </a:r>
            <a:r>
              <a:rPr sz="2400" dirty="0" err="1">
                <a:latin typeface="+mj-lt"/>
              </a:rPr>
              <a:t>zároven</a:t>
            </a:r>
            <a:r>
              <a:rPr sz="2400" dirty="0">
                <a:latin typeface="+mj-lt"/>
              </a:rPr>
              <a:t>̌ </a:t>
            </a:r>
            <a:r>
              <a:rPr sz="2400" dirty="0" err="1">
                <a:latin typeface="+mj-lt"/>
              </a:rPr>
              <a:t>slová</a:t>
            </a:r>
            <a:r>
              <a:rPr sz="2400" dirty="0">
                <a:latin typeface="+mj-lt"/>
              </a:rPr>
              <a:t> </a:t>
            </a:r>
            <a:r>
              <a:rPr sz="2400" dirty="0" err="1">
                <a:latin typeface="+mj-lt"/>
              </a:rPr>
              <a:t>cudzieho</a:t>
            </a:r>
            <a:r>
              <a:rPr sz="2400" dirty="0">
                <a:latin typeface="+mj-lt"/>
              </a:rPr>
              <a:t> </a:t>
            </a:r>
            <a:r>
              <a:rPr sz="2400" dirty="0" err="1">
                <a:latin typeface="+mj-lt"/>
              </a:rPr>
              <a:t>pôvodu</a:t>
            </a:r>
            <a:r>
              <a:rPr sz="2400" dirty="0">
                <a:latin typeface="+mj-lt"/>
              </a:rPr>
              <a:t> (</a:t>
            </a:r>
            <a:r>
              <a:rPr sz="2400" dirty="0" err="1">
                <a:latin typeface="+mj-lt"/>
              </a:rPr>
              <a:t>porov</a:t>
            </a:r>
            <a:r>
              <a:rPr sz="2400" dirty="0">
                <a:latin typeface="+mj-lt"/>
              </a:rPr>
              <a:t>. k </a:t>
            </a:r>
            <a:r>
              <a:rPr sz="2400" dirty="0" err="1">
                <a:latin typeface="+mj-lt"/>
              </a:rPr>
              <a:t>tomu</a:t>
            </a:r>
            <a:r>
              <a:rPr sz="2400" dirty="0">
                <a:latin typeface="+mj-lt"/>
              </a:rPr>
              <a:t> </a:t>
            </a:r>
            <a:r>
              <a:rPr sz="2400" dirty="0" err="1">
                <a:latin typeface="+mj-lt"/>
              </a:rPr>
              <a:t>aj</a:t>
            </a:r>
            <a:r>
              <a:rPr sz="2400" dirty="0">
                <a:latin typeface="+mj-lt"/>
              </a:rPr>
              <a:t> </a:t>
            </a:r>
            <a:r>
              <a:rPr lang="sk-SK" sz="2400" dirty="0">
                <a:latin typeface="+mj-lt"/>
              </a:rPr>
              <a:t>R</a:t>
            </a:r>
            <a:r>
              <a:rPr sz="2400" dirty="0" err="1">
                <a:latin typeface="+mj-lt"/>
              </a:rPr>
              <a:t>užička</a:t>
            </a:r>
            <a:r>
              <a:rPr sz="2400" dirty="0">
                <a:latin typeface="+mj-lt"/>
              </a:rPr>
              <a:t> 1970), v 50. </a:t>
            </a:r>
            <a:r>
              <a:rPr sz="2400" dirty="0" err="1">
                <a:latin typeface="+mj-lt"/>
              </a:rPr>
              <a:t>rokoch</a:t>
            </a:r>
            <a:r>
              <a:rPr sz="2400" dirty="0">
                <a:latin typeface="+mj-lt"/>
              </a:rPr>
              <a:t> </a:t>
            </a:r>
            <a:r>
              <a:rPr sz="2400" dirty="0" err="1">
                <a:latin typeface="+mj-lt"/>
              </a:rPr>
              <a:t>sa</a:t>
            </a:r>
            <a:r>
              <a:rPr sz="2400" dirty="0">
                <a:latin typeface="+mj-lt"/>
              </a:rPr>
              <a:t> </a:t>
            </a:r>
            <a:r>
              <a:rPr sz="2400" dirty="0" err="1">
                <a:latin typeface="+mj-lt"/>
              </a:rPr>
              <a:t>na</a:t>
            </a:r>
            <a:r>
              <a:rPr sz="2400" dirty="0">
                <a:latin typeface="+mj-lt"/>
              </a:rPr>
              <a:t> </a:t>
            </a:r>
            <a:r>
              <a:rPr sz="2400" dirty="0" err="1">
                <a:latin typeface="+mj-lt"/>
              </a:rPr>
              <a:t>stránky</a:t>
            </a:r>
            <a:r>
              <a:rPr sz="2400" dirty="0">
                <a:latin typeface="+mj-lt"/>
              </a:rPr>
              <a:t> </a:t>
            </a:r>
            <a:r>
              <a:rPr sz="2400" dirty="0" err="1">
                <a:latin typeface="+mj-lt"/>
              </a:rPr>
              <a:t>novín</a:t>
            </a:r>
            <a:r>
              <a:rPr sz="2400" dirty="0">
                <a:latin typeface="+mj-lt"/>
              </a:rPr>
              <a:t> </a:t>
            </a:r>
            <a:r>
              <a:rPr sz="2400" dirty="0" err="1">
                <a:latin typeface="+mj-lt"/>
              </a:rPr>
              <a:t>zrazu</a:t>
            </a:r>
            <a:r>
              <a:rPr sz="2400" dirty="0">
                <a:latin typeface="+mj-lt"/>
              </a:rPr>
              <a:t> </a:t>
            </a:r>
            <a:r>
              <a:rPr sz="2400" dirty="0" err="1">
                <a:latin typeface="+mj-lt"/>
              </a:rPr>
              <a:t>dostávajú</a:t>
            </a:r>
            <a:r>
              <a:rPr sz="2400" dirty="0">
                <a:latin typeface="+mj-lt"/>
              </a:rPr>
              <a:t> </a:t>
            </a:r>
            <a:r>
              <a:rPr sz="2400" dirty="0" err="1">
                <a:latin typeface="+mj-lt"/>
              </a:rPr>
              <a:t>jazykovo</a:t>
            </a:r>
            <a:r>
              <a:rPr sz="2400" dirty="0">
                <a:latin typeface="+mj-lt"/>
              </a:rPr>
              <a:t> </a:t>
            </a:r>
            <a:r>
              <a:rPr sz="2400" dirty="0" err="1">
                <a:latin typeface="+mj-lt"/>
              </a:rPr>
              <a:t>suché</a:t>
            </a:r>
            <a:r>
              <a:rPr sz="2400" dirty="0">
                <a:latin typeface="+mj-lt"/>
              </a:rPr>
              <a:t> „</a:t>
            </a:r>
            <a:r>
              <a:rPr sz="2400" dirty="0" err="1">
                <a:latin typeface="+mj-lt"/>
              </a:rPr>
              <a:t>referáty</a:t>
            </a:r>
            <a:r>
              <a:rPr sz="2400" dirty="0">
                <a:latin typeface="+mj-lt"/>
              </a:rPr>
              <a:t>“ o </a:t>
            </a:r>
            <a:r>
              <a:rPr sz="2400" dirty="0" err="1">
                <a:latin typeface="+mj-lt"/>
              </a:rPr>
              <a:t>spoločenskom</a:t>
            </a:r>
            <a:r>
              <a:rPr sz="2400" dirty="0">
                <a:latin typeface="+mj-lt"/>
              </a:rPr>
              <a:t> </a:t>
            </a:r>
            <a:r>
              <a:rPr sz="2400" dirty="0" err="1">
                <a:latin typeface="+mj-lt"/>
              </a:rPr>
              <a:t>dianí</a:t>
            </a:r>
            <a:r>
              <a:rPr sz="2400" dirty="0">
                <a:latin typeface="+mj-lt"/>
              </a:rPr>
              <a:t> </a:t>
            </a:r>
            <a:r>
              <a:rPr sz="2400" dirty="0" err="1">
                <a:latin typeface="+mj-lt"/>
              </a:rPr>
              <a:t>doma</a:t>
            </a:r>
            <a:r>
              <a:rPr sz="2400" dirty="0">
                <a:latin typeface="+mj-lt"/>
              </a:rPr>
              <a:t> </a:t>
            </a:r>
            <a:r>
              <a:rPr sz="2400" dirty="0" err="1">
                <a:latin typeface="+mj-lt"/>
              </a:rPr>
              <a:t>i</a:t>
            </a:r>
            <a:r>
              <a:rPr sz="2400" dirty="0">
                <a:latin typeface="+mj-lt"/>
              </a:rPr>
              <a:t> v </a:t>
            </a:r>
            <a:r>
              <a:rPr sz="2400" dirty="0" err="1">
                <a:latin typeface="+mj-lt"/>
              </a:rPr>
              <a:t>zahraničí</a:t>
            </a:r>
            <a:r>
              <a:rPr sz="2400" dirty="0">
                <a:latin typeface="+mj-lt"/>
              </a:rPr>
              <a:t>, </a:t>
            </a:r>
            <a:r>
              <a:rPr sz="2400" dirty="0" err="1">
                <a:latin typeface="+mj-lt"/>
              </a:rPr>
              <a:t>rozrastajú</a:t>
            </a:r>
            <a:r>
              <a:rPr sz="2400" dirty="0">
                <a:latin typeface="+mj-lt"/>
              </a:rPr>
              <a:t> </a:t>
            </a:r>
            <a:r>
              <a:rPr sz="2400" dirty="0" err="1">
                <a:latin typeface="+mj-lt"/>
              </a:rPr>
              <a:t>sa</a:t>
            </a:r>
            <a:r>
              <a:rPr sz="2400" dirty="0">
                <a:latin typeface="+mj-lt"/>
              </a:rPr>
              <a:t> </a:t>
            </a:r>
            <a:r>
              <a:rPr sz="2400" dirty="0" err="1">
                <a:latin typeface="+mj-lt"/>
              </a:rPr>
              <a:t>úvodníkové</a:t>
            </a:r>
            <a:r>
              <a:rPr sz="2400" dirty="0">
                <a:latin typeface="+mj-lt"/>
              </a:rPr>
              <a:t>, </a:t>
            </a:r>
            <a:r>
              <a:rPr sz="2400" dirty="0" err="1">
                <a:latin typeface="+mj-lt"/>
              </a:rPr>
              <a:t>propagandistické</a:t>
            </a:r>
            <a:r>
              <a:rPr sz="2400" dirty="0">
                <a:latin typeface="+mj-lt"/>
              </a:rPr>
              <a:t> </a:t>
            </a:r>
            <a:r>
              <a:rPr sz="2400" dirty="0" err="1">
                <a:latin typeface="+mj-lt"/>
              </a:rPr>
              <a:t>rubriky</a:t>
            </a:r>
            <a:r>
              <a:rPr sz="2400" dirty="0">
                <a:latin typeface="+mj-lt"/>
              </a:rPr>
              <a:t>. </a:t>
            </a:r>
          </a:p>
          <a:p>
            <a:pPr marL="246897" indent="-246897" defTabSz="324493">
              <a:spcBef>
                <a:spcPts val="2320"/>
              </a:spcBef>
              <a:defRPr sz="3002"/>
            </a:pPr>
            <a:r>
              <a:rPr sz="2400" dirty="0" err="1">
                <a:latin typeface="+mj-lt"/>
              </a:rPr>
              <a:t>Touto</a:t>
            </a:r>
            <a:r>
              <a:rPr sz="2400" dirty="0">
                <a:latin typeface="+mj-lt"/>
              </a:rPr>
              <a:t> </a:t>
            </a:r>
            <a:r>
              <a:rPr sz="2400" dirty="0" err="1">
                <a:latin typeface="+mj-lt"/>
              </a:rPr>
              <a:t>cestou</a:t>
            </a:r>
            <a:r>
              <a:rPr sz="2400" dirty="0">
                <a:latin typeface="+mj-lt"/>
              </a:rPr>
              <a:t> do </a:t>
            </a:r>
            <a:r>
              <a:rPr sz="2400" dirty="0" err="1">
                <a:latin typeface="+mj-lt"/>
              </a:rPr>
              <a:t>novín</a:t>
            </a:r>
            <a:r>
              <a:rPr sz="2400" dirty="0">
                <a:latin typeface="+mj-lt"/>
              </a:rPr>
              <a:t> </a:t>
            </a:r>
            <a:r>
              <a:rPr sz="2400" dirty="0" err="1">
                <a:latin typeface="+mj-lt"/>
              </a:rPr>
              <a:t>prenikali</a:t>
            </a:r>
            <a:r>
              <a:rPr sz="2400" dirty="0">
                <a:latin typeface="+mj-lt"/>
              </a:rPr>
              <a:t> </a:t>
            </a:r>
            <a:r>
              <a:rPr sz="2400" dirty="0" err="1">
                <a:latin typeface="+mj-lt"/>
              </a:rPr>
              <a:t>výrazy</a:t>
            </a:r>
            <a:r>
              <a:rPr sz="2400" dirty="0">
                <a:latin typeface="+mj-lt"/>
              </a:rPr>
              <a:t> </a:t>
            </a:r>
            <a:r>
              <a:rPr sz="2400" dirty="0" err="1">
                <a:latin typeface="+mj-lt"/>
              </a:rPr>
              <a:t>funkcionárskeho</a:t>
            </a:r>
            <a:r>
              <a:rPr sz="2400" dirty="0">
                <a:latin typeface="+mj-lt"/>
              </a:rPr>
              <a:t> </a:t>
            </a:r>
            <a:r>
              <a:rPr sz="2400" dirty="0" err="1">
                <a:latin typeface="+mj-lt"/>
              </a:rPr>
              <a:t>žargónu</a:t>
            </a:r>
            <a:r>
              <a:rPr sz="2400" dirty="0">
                <a:latin typeface="+mj-lt"/>
              </a:rPr>
              <a:t>, </a:t>
            </a:r>
            <a:r>
              <a:rPr sz="2400" dirty="0" err="1">
                <a:latin typeface="+mj-lt"/>
              </a:rPr>
              <a:t>avšak</a:t>
            </a:r>
            <a:r>
              <a:rPr sz="2400" dirty="0">
                <a:latin typeface="+mj-lt"/>
              </a:rPr>
              <a:t> </a:t>
            </a:r>
            <a:r>
              <a:rPr sz="2400" dirty="0" err="1">
                <a:latin typeface="+mj-lt"/>
              </a:rPr>
              <a:t>aj</a:t>
            </a:r>
            <a:r>
              <a:rPr sz="2400" dirty="0">
                <a:latin typeface="+mj-lt"/>
              </a:rPr>
              <a:t> </a:t>
            </a:r>
            <a:r>
              <a:rPr sz="2400" dirty="0" err="1">
                <a:latin typeface="+mj-lt"/>
              </a:rPr>
              <a:t>rozmanité</a:t>
            </a:r>
            <a:r>
              <a:rPr sz="2400" dirty="0">
                <a:latin typeface="+mj-lt"/>
              </a:rPr>
              <a:t> </a:t>
            </a:r>
            <a:r>
              <a:rPr sz="2400" dirty="0" err="1">
                <a:latin typeface="+mj-lt"/>
              </a:rPr>
              <a:t>prostriedky</a:t>
            </a:r>
            <a:r>
              <a:rPr sz="2400" dirty="0">
                <a:latin typeface="+mj-lt"/>
              </a:rPr>
              <a:t> </a:t>
            </a:r>
            <a:r>
              <a:rPr sz="2400" dirty="0" err="1">
                <a:latin typeface="+mj-lt"/>
              </a:rPr>
              <a:t>odborného</a:t>
            </a:r>
            <a:r>
              <a:rPr sz="2400" dirty="0">
                <a:latin typeface="+mj-lt"/>
              </a:rPr>
              <a:t> </a:t>
            </a:r>
            <a:r>
              <a:rPr sz="2400" dirty="0" err="1">
                <a:latin typeface="+mj-lt"/>
              </a:rPr>
              <a:t>vyjadrovania</a:t>
            </a:r>
            <a:r>
              <a:rPr sz="2400" dirty="0">
                <a:latin typeface="+mj-lt"/>
              </a:rPr>
              <a:t>. V </a:t>
            </a:r>
            <a:r>
              <a:rPr sz="2400" dirty="0" err="1">
                <a:latin typeface="+mj-lt"/>
              </a:rPr>
              <a:t>tomto</a:t>
            </a:r>
            <a:r>
              <a:rPr sz="2400" dirty="0">
                <a:latin typeface="+mj-lt"/>
              </a:rPr>
              <a:t> </a:t>
            </a:r>
            <a:r>
              <a:rPr sz="2400" dirty="0" err="1">
                <a:latin typeface="+mj-lt"/>
              </a:rPr>
              <a:t>období</a:t>
            </a:r>
            <a:r>
              <a:rPr sz="2400" dirty="0">
                <a:latin typeface="+mj-lt"/>
              </a:rPr>
              <a:t> </a:t>
            </a:r>
            <a:r>
              <a:rPr sz="2400" dirty="0" err="1">
                <a:latin typeface="+mj-lt"/>
              </a:rPr>
              <a:t>sa</a:t>
            </a:r>
            <a:r>
              <a:rPr sz="2400" dirty="0">
                <a:latin typeface="+mj-lt"/>
              </a:rPr>
              <a:t> za </a:t>
            </a:r>
            <a:r>
              <a:rPr sz="2400" dirty="0" err="1">
                <a:latin typeface="+mj-lt"/>
              </a:rPr>
              <a:t>najdôležitejšie</a:t>
            </a:r>
            <a:r>
              <a:rPr sz="2400" dirty="0">
                <a:latin typeface="+mj-lt"/>
              </a:rPr>
              <a:t> </a:t>
            </a:r>
            <a:r>
              <a:rPr sz="2400" dirty="0" err="1">
                <a:latin typeface="+mj-lt"/>
              </a:rPr>
              <a:t>pokladalo</a:t>
            </a:r>
            <a:r>
              <a:rPr sz="2400" dirty="0">
                <a:latin typeface="+mj-lt"/>
              </a:rPr>
              <a:t> „</a:t>
            </a:r>
            <a:r>
              <a:rPr sz="2400" dirty="0" err="1">
                <a:latin typeface="+mj-lt"/>
              </a:rPr>
              <a:t>usmerňovanie</a:t>
            </a:r>
            <a:r>
              <a:rPr sz="2400" dirty="0">
                <a:latin typeface="+mj-lt"/>
              </a:rPr>
              <a:t> </a:t>
            </a:r>
            <a:r>
              <a:rPr sz="2400" dirty="0" err="1">
                <a:latin typeface="+mj-lt"/>
              </a:rPr>
              <a:t>čitate</a:t>
            </a:r>
            <a:r>
              <a:rPr lang="sk-SK" sz="2400" dirty="0">
                <a:latin typeface="+mj-lt"/>
              </a:rPr>
              <a:t>ľ</a:t>
            </a:r>
            <a:r>
              <a:rPr sz="2400" dirty="0" err="1">
                <a:latin typeface="+mj-lt"/>
              </a:rPr>
              <a:t>ov</a:t>
            </a:r>
            <a:r>
              <a:rPr sz="2400" dirty="0">
                <a:latin typeface="+mj-lt"/>
              </a:rPr>
              <a:t> v </a:t>
            </a:r>
            <a:r>
              <a:rPr sz="2400" dirty="0" err="1">
                <a:latin typeface="+mj-lt"/>
              </a:rPr>
              <a:t>ideologickom</a:t>
            </a:r>
            <a:r>
              <a:rPr sz="2400" dirty="0">
                <a:latin typeface="+mj-lt"/>
              </a:rPr>
              <a:t> </a:t>
            </a:r>
            <a:r>
              <a:rPr sz="2400" dirty="0" err="1">
                <a:latin typeface="+mj-lt"/>
              </a:rPr>
              <a:t>boji</a:t>
            </a:r>
            <a:r>
              <a:rPr sz="2400" dirty="0">
                <a:latin typeface="+mj-lt"/>
              </a:rPr>
              <a:t>“. </a:t>
            </a:r>
            <a:r>
              <a:rPr sz="2400" dirty="0" err="1">
                <a:latin typeface="+mj-lt"/>
              </a:rPr>
              <a:t>Následkom</a:t>
            </a:r>
            <a:r>
              <a:rPr sz="2400" dirty="0">
                <a:latin typeface="+mj-lt"/>
              </a:rPr>
              <a:t> </a:t>
            </a:r>
            <a:r>
              <a:rPr sz="2400" dirty="0" err="1">
                <a:latin typeface="+mj-lt"/>
              </a:rPr>
              <a:t>čoho</a:t>
            </a:r>
            <a:r>
              <a:rPr sz="2400" dirty="0">
                <a:latin typeface="+mj-lt"/>
              </a:rPr>
              <a:t> </a:t>
            </a:r>
            <a:r>
              <a:rPr sz="2400" dirty="0" err="1">
                <a:latin typeface="+mj-lt"/>
              </a:rPr>
              <a:t>tlac</a:t>
            </a:r>
            <a:r>
              <a:rPr sz="2400" dirty="0">
                <a:latin typeface="+mj-lt"/>
              </a:rPr>
              <a:t>̌ „</a:t>
            </a:r>
            <a:r>
              <a:rPr sz="2400" dirty="0" err="1">
                <a:latin typeface="+mj-lt"/>
              </a:rPr>
              <a:t>zaplavili</a:t>
            </a:r>
            <a:r>
              <a:rPr sz="2400" dirty="0">
                <a:latin typeface="+mj-lt"/>
              </a:rPr>
              <a:t>“ </a:t>
            </a:r>
            <a:r>
              <a:rPr sz="2400" dirty="0" err="1">
                <a:latin typeface="+mj-lt"/>
              </a:rPr>
              <a:t>výrazy</a:t>
            </a:r>
            <a:r>
              <a:rPr sz="2400" dirty="0">
                <a:latin typeface="+mj-lt"/>
              </a:rPr>
              <a:t> </a:t>
            </a:r>
            <a:r>
              <a:rPr sz="2400" dirty="0" err="1">
                <a:latin typeface="+mj-lt"/>
              </a:rPr>
              <a:t>ako</a:t>
            </a:r>
            <a:r>
              <a:rPr sz="2400" dirty="0">
                <a:latin typeface="+mj-lt"/>
              </a:rPr>
              <a:t> </a:t>
            </a:r>
            <a:r>
              <a:rPr sz="2400" dirty="0" err="1">
                <a:latin typeface="+mj-lt"/>
              </a:rPr>
              <a:t>robotnícka</a:t>
            </a:r>
            <a:r>
              <a:rPr sz="2400" dirty="0">
                <a:latin typeface="+mj-lt"/>
              </a:rPr>
              <a:t> </a:t>
            </a:r>
            <a:r>
              <a:rPr sz="2400" dirty="0" err="1">
                <a:latin typeface="+mj-lt"/>
              </a:rPr>
              <a:t>trieda</a:t>
            </a:r>
            <a:r>
              <a:rPr sz="2400" dirty="0">
                <a:latin typeface="+mj-lt"/>
              </a:rPr>
              <a:t> (a </a:t>
            </a:r>
            <a:r>
              <a:rPr sz="2400" dirty="0" err="1">
                <a:latin typeface="+mj-lt"/>
              </a:rPr>
              <a:t>jej</a:t>
            </a:r>
            <a:r>
              <a:rPr sz="2400" dirty="0">
                <a:latin typeface="+mj-lt"/>
              </a:rPr>
              <a:t> </a:t>
            </a:r>
            <a:r>
              <a:rPr sz="2400" dirty="0" err="1">
                <a:latin typeface="+mj-lt"/>
              </a:rPr>
              <a:t>predvoj</a:t>
            </a:r>
            <a:r>
              <a:rPr sz="2400" dirty="0">
                <a:latin typeface="+mj-lt"/>
              </a:rPr>
              <a:t>), </a:t>
            </a:r>
            <a:r>
              <a:rPr sz="2400" dirty="0" err="1">
                <a:latin typeface="+mj-lt"/>
              </a:rPr>
              <a:t>svetový</a:t>
            </a:r>
            <a:r>
              <a:rPr sz="2400" dirty="0">
                <a:latin typeface="+mj-lt"/>
              </a:rPr>
              <a:t> </a:t>
            </a:r>
            <a:r>
              <a:rPr sz="2400" dirty="0" err="1">
                <a:latin typeface="+mj-lt"/>
              </a:rPr>
              <a:t>tábor</a:t>
            </a:r>
            <a:r>
              <a:rPr sz="2400" dirty="0">
                <a:latin typeface="+mj-lt"/>
              </a:rPr>
              <a:t> </a:t>
            </a:r>
            <a:r>
              <a:rPr sz="2400" dirty="0" err="1">
                <a:latin typeface="+mj-lt"/>
              </a:rPr>
              <a:t>imperializmu</a:t>
            </a:r>
            <a:r>
              <a:rPr sz="2400" dirty="0">
                <a:latin typeface="+mj-lt"/>
              </a:rPr>
              <a:t>, </a:t>
            </a:r>
            <a:r>
              <a:rPr sz="2400" dirty="0" err="1">
                <a:latin typeface="+mj-lt"/>
              </a:rPr>
              <a:t>obdobie</a:t>
            </a:r>
            <a:r>
              <a:rPr sz="2400" dirty="0">
                <a:latin typeface="+mj-lt"/>
              </a:rPr>
              <a:t> </a:t>
            </a:r>
            <a:r>
              <a:rPr sz="2400" dirty="0" err="1">
                <a:latin typeface="+mj-lt"/>
              </a:rPr>
              <a:t>zostreného</a:t>
            </a:r>
            <a:r>
              <a:rPr sz="2400" dirty="0">
                <a:latin typeface="+mj-lt"/>
              </a:rPr>
              <a:t> </a:t>
            </a:r>
            <a:r>
              <a:rPr sz="2400" dirty="0" err="1">
                <a:latin typeface="+mj-lt"/>
              </a:rPr>
              <a:t>triedneho</a:t>
            </a:r>
            <a:r>
              <a:rPr sz="2400" dirty="0">
                <a:latin typeface="+mj-lt"/>
              </a:rPr>
              <a:t> </a:t>
            </a:r>
            <a:r>
              <a:rPr sz="2400" dirty="0" err="1">
                <a:latin typeface="+mj-lt"/>
              </a:rPr>
              <a:t>boja</a:t>
            </a:r>
            <a:r>
              <a:rPr sz="2400" dirty="0">
                <a:latin typeface="+mj-lt"/>
              </a:rPr>
              <a:t> a pod.  </a:t>
            </a:r>
          </a:p>
        </p:txBody>
      </p:sp>
    </p:spTree>
    <p:extLst>
      <p:ext uri="{BB962C8B-B14F-4D97-AF65-F5344CB8AC3E}">
        <p14:creationId xmlns:p14="http://schemas.microsoft.com/office/powerpoint/2010/main" val="561429414"/>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Shape 159"/>
          <p:cNvSpPr>
            <a:spLocks noGrp="1"/>
          </p:cNvSpPr>
          <p:nvPr>
            <p:ph type="body" idx="1"/>
          </p:nvPr>
        </p:nvSpPr>
        <p:spPr>
          <a:prstGeom prst="rect">
            <a:avLst/>
          </a:prstGeom>
        </p:spPr>
        <p:txBody>
          <a:bodyPr>
            <a:normAutofit/>
          </a:bodyPr>
          <a:lstStyle/>
          <a:p>
            <a:pPr marL="303152" indent="-303152" defTabSz="398428">
              <a:spcBef>
                <a:spcPts val="2812"/>
              </a:spcBef>
              <a:defRPr sz="3686"/>
            </a:pPr>
            <a:r>
              <a:rPr sz="2400" dirty="0">
                <a:latin typeface="+mj-lt"/>
              </a:rPr>
              <a:t>Je </a:t>
            </a:r>
            <a:r>
              <a:rPr sz="2400" dirty="0" err="1">
                <a:latin typeface="+mj-lt"/>
              </a:rPr>
              <a:t>známe</a:t>
            </a:r>
            <a:r>
              <a:rPr sz="2400" dirty="0">
                <a:latin typeface="+mj-lt"/>
              </a:rPr>
              <a:t>, </a:t>
            </a:r>
            <a:r>
              <a:rPr sz="2400" dirty="0" err="1">
                <a:latin typeface="+mj-lt"/>
              </a:rPr>
              <a:t>že</a:t>
            </a:r>
            <a:r>
              <a:rPr sz="2400" dirty="0">
                <a:latin typeface="+mj-lt"/>
              </a:rPr>
              <a:t> </a:t>
            </a:r>
            <a:r>
              <a:rPr sz="2400" dirty="0" err="1">
                <a:latin typeface="+mj-lt"/>
              </a:rPr>
              <a:t>zmeny</a:t>
            </a:r>
            <a:r>
              <a:rPr sz="2400" dirty="0">
                <a:latin typeface="+mj-lt"/>
              </a:rPr>
              <a:t> v </a:t>
            </a:r>
            <a:r>
              <a:rPr sz="2400" dirty="0" err="1">
                <a:latin typeface="+mj-lt"/>
              </a:rPr>
              <a:t>spoločenskom</a:t>
            </a:r>
            <a:r>
              <a:rPr sz="2400" dirty="0">
                <a:latin typeface="+mj-lt"/>
              </a:rPr>
              <a:t> </a:t>
            </a:r>
            <a:r>
              <a:rPr sz="2400" dirty="0" err="1">
                <a:latin typeface="+mj-lt"/>
              </a:rPr>
              <a:t>živote</a:t>
            </a:r>
            <a:r>
              <a:rPr sz="2400" dirty="0">
                <a:latin typeface="+mj-lt"/>
              </a:rPr>
              <a:t> </a:t>
            </a:r>
            <a:r>
              <a:rPr sz="2400" dirty="0" err="1">
                <a:latin typeface="+mj-lt"/>
              </a:rPr>
              <a:t>sa</a:t>
            </a:r>
            <a:r>
              <a:rPr sz="2400" dirty="0">
                <a:latin typeface="+mj-lt"/>
              </a:rPr>
              <a:t> do </a:t>
            </a:r>
            <a:r>
              <a:rPr sz="2400" dirty="0" err="1">
                <a:latin typeface="+mj-lt"/>
              </a:rPr>
              <a:t>jazyka</a:t>
            </a:r>
            <a:r>
              <a:rPr sz="2400" dirty="0">
                <a:latin typeface="+mj-lt"/>
              </a:rPr>
              <a:t> </a:t>
            </a:r>
            <a:r>
              <a:rPr sz="2400" dirty="0" err="1">
                <a:latin typeface="+mj-lt"/>
              </a:rPr>
              <a:t>premietajú</a:t>
            </a:r>
            <a:r>
              <a:rPr sz="2400" dirty="0">
                <a:latin typeface="+mj-lt"/>
              </a:rPr>
              <a:t> </a:t>
            </a:r>
            <a:r>
              <a:rPr sz="2400" dirty="0" err="1">
                <a:latin typeface="+mj-lt"/>
              </a:rPr>
              <a:t>najmä</a:t>
            </a:r>
            <a:r>
              <a:rPr sz="2400" dirty="0">
                <a:latin typeface="+mj-lt"/>
              </a:rPr>
              <a:t> v </a:t>
            </a:r>
            <a:r>
              <a:rPr sz="2400" dirty="0" err="1">
                <a:latin typeface="+mj-lt"/>
              </a:rPr>
              <a:t>oblasti</a:t>
            </a:r>
            <a:r>
              <a:rPr sz="2400" dirty="0">
                <a:latin typeface="+mj-lt"/>
              </a:rPr>
              <a:t> </a:t>
            </a:r>
            <a:r>
              <a:rPr sz="2400" dirty="0" err="1">
                <a:latin typeface="+mj-lt"/>
              </a:rPr>
              <a:t>lexiky</a:t>
            </a:r>
            <a:r>
              <a:rPr sz="2400" dirty="0">
                <a:latin typeface="+mj-lt"/>
              </a:rPr>
              <a:t>. </a:t>
            </a:r>
            <a:r>
              <a:rPr sz="2400" dirty="0" err="1">
                <a:latin typeface="+mj-lt"/>
              </a:rPr>
              <a:t>Novovznikajúce</a:t>
            </a:r>
            <a:r>
              <a:rPr sz="2400" dirty="0">
                <a:latin typeface="+mj-lt"/>
              </a:rPr>
              <a:t> </a:t>
            </a:r>
            <a:r>
              <a:rPr sz="2400" dirty="0" err="1">
                <a:latin typeface="+mj-lt"/>
              </a:rPr>
              <a:t>lexikálne</a:t>
            </a:r>
            <a:r>
              <a:rPr sz="2400" dirty="0">
                <a:latin typeface="+mj-lt"/>
              </a:rPr>
              <a:t> </a:t>
            </a:r>
            <a:r>
              <a:rPr sz="2400" dirty="0" err="1">
                <a:latin typeface="+mj-lt"/>
              </a:rPr>
              <a:t>systémy</a:t>
            </a:r>
            <a:r>
              <a:rPr sz="2400" dirty="0">
                <a:latin typeface="+mj-lt"/>
              </a:rPr>
              <a:t> </a:t>
            </a:r>
            <a:r>
              <a:rPr sz="2400" dirty="0" err="1">
                <a:latin typeface="+mj-lt"/>
              </a:rPr>
              <a:t>sa</a:t>
            </a:r>
            <a:r>
              <a:rPr sz="2400" dirty="0">
                <a:latin typeface="+mj-lt"/>
              </a:rPr>
              <a:t> </a:t>
            </a:r>
            <a:r>
              <a:rPr sz="2400" dirty="0" err="1">
                <a:latin typeface="+mj-lt"/>
              </a:rPr>
              <a:t>však</a:t>
            </a:r>
            <a:r>
              <a:rPr sz="2400" dirty="0">
                <a:latin typeface="+mj-lt"/>
              </a:rPr>
              <a:t> </a:t>
            </a:r>
            <a:r>
              <a:rPr sz="2400" dirty="0" err="1">
                <a:latin typeface="+mj-lt"/>
              </a:rPr>
              <a:t>nevyznačujú</a:t>
            </a:r>
            <a:r>
              <a:rPr sz="2400" dirty="0">
                <a:latin typeface="+mj-lt"/>
              </a:rPr>
              <a:t> </a:t>
            </a:r>
            <a:r>
              <a:rPr sz="2400" dirty="0" err="1">
                <a:latin typeface="+mj-lt"/>
              </a:rPr>
              <a:t>vždy</a:t>
            </a:r>
            <a:r>
              <a:rPr sz="2400" dirty="0">
                <a:latin typeface="+mj-lt"/>
              </a:rPr>
              <a:t> </a:t>
            </a:r>
            <a:r>
              <a:rPr sz="2400" dirty="0" err="1">
                <a:latin typeface="+mj-lt"/>
              </a:rPr>
              <a:t>novos</a:t>
            </a:r>
            <a:r>
              <a:rPr lang="sk-SK" sz="2400" dirty="0" err="1">
                <a:latin typeface="+mj-lt"/>
              </a:rPr>
              <a:t>ťo</a:t>
            </a:r>
            <a:r>
              <a:rPr sz="2400" dirty="0">
                <a:latin typeface="+mj-lt"/>
              </a:rPr>
              <a:t>u </a:t>
            </a:r>
            <a:r>
              <a:rPr sz="2400" dirty="0" err="1">
                <a:latin typeface="+mj-lt"/>
              </a:rPr>
              <a:t>lexikálnych</a:t>
            </a:r>
            <a:r>
              <a:rPr sz="2400" dirty="0">
                <a:latin typeface="+mj-lt"/>
              </a:rPr>
              <a:t> </a:t>
            </a:r>
            <a:r>
              <a:rPr sz="2400" dirty="0" err="1">
                <a:latin typeface="+mj-lt"/>
              </a:rPr>
              <a:t>foriem</a:t>
            </a:r>
            <a:r>
              <a:rPr sz="2400" dirty="0">
                <a:latin typeface="+mj-lt"/>
              </a:rPr>
              <a:t>, </a:t>
            </a:r>
            <a:r>
              <a:rPr sz="2400" dirty="0" err="1">
                <a:latin typeface="+mj-lt"/>
              </a:rPr>
              <a:t>často</a:t>
            </a:r>
            <a:r>
              <a:rPr sz="2400" dirty="0">
                <a:latin typeface="+mj-lt"/>
              </a:rPr>
              <a:t> </a:t>
            </a:r>
            <a:r>
              <a:rPr sz="2400" dirty="0" err="1">
                <a:latin typeface="+mj-lt"/>
              </a:rPr>
              <a:t>dochádza</a:t>
            </a:r>
            <a:r>
              <a:rPr sz="2400" dirty="0">
                <a:latin typeface="+mj-lt"/>
              </a:rPr>
              <a:t> k </a:t>
            </a:r>
            <a:r>
              <a:rPr sz="2400" dirty="0" err="1">
                <a:latin typeface="+mj-lt"/>
              </a:rPr>
              <a:t>zmenám</a:t>
            </a:r>
            <a:r>
              <a:rPr sz="2400" dirty="0">
                <a:latin typeface="+mj-lt"/>
              </a:rPr>
              <a:t> ich </a:t>
            </a:r>
            <a:r>
              <a:rPr sz="2400" dirty="0" err="1">
                <a:latin typeface="+mj-lt"/>
              </a:rPr>
              <a:t>významov</a:t>
            </a:r>
            <a:r>
              <a:rPr sz="2400" dirty="0">
                <a:latin typeface="+mj-lt"/>
              </a:rPr>
              <a:t> a </a:t>
            </a:r>
            <a:r>
              <a:rPr sz="2400" dirty="0" err="1">
                <a:latin typeface="+mj-lt"/>
              </a:rPr>
              <a:t>významových</a:t>
            </a:r>
            <a:r>
              <a:rPr sz="2400" dirty="0">
                <a:latin typeface="+mj-lt"/>
              </a:rPr>
              <a:t> </a:t>
            </a:r>
            <a:r>
              <a:rPr sz="2400" dirty="0" err="1">
                <a:latin typeface="+mj-lt"/>
              </a:rPr>
              <a:t>vz</a:t>
            </a:r>
            <a:r>
              <a:rPr lang="sk-SK" sz="2400" dirty="0">
                <a:latin typeface="+mj-lt"/>
              </a:rPr>
              <a:t>ť</a:t>
            </a:r>
            <a:r>
              <a:rPr sz="2400" dirty="0" err="1">
                <a:latin typeface="+mj-lt"/>
              </a:rPr>
              <a:t>ahov</a:t>
            </a:r>
            <a:r>
              <a:rPr sz="2400" dirty="0">
                <a:latin typeface="+mj-lt"/>
              </a:rPr>
              <a:t>. </a:t>
            </a:r>
          </a:p>
          <a:p>
            <a:pPr marL="303152" indent="-303152" defTabSz="398428">
              <a:spcBef>
                <a:spcPts val="2812"/>
              </a:spcBef>
              <a:defRPr sz="3686"/>
            </a:pPr>
            <a:r>
              <a:rPr sz="2400" dirty="0" err="1">
                <a:latin typeface="+mj-lt"/>
              </a:rPr>
              <a:t>Okrem</a:t>
            </a:r>
            <a:r>
              <a:rPr sz="2400" dirty="0">
                <a:latin typeface="+mj-lt"/>
              </a:rPr>
              <a:t> </a:t>
            </a:r>
            <a:r>
              <a:rPr sz="2400" dirty="0" err="1">
                <a:latin typeface="+mj-lt"/>
              </a:rPr>
              <a:t>cudzích</a:t>
            </a:r>
            <a:r>
              <a:rPr sz="2400" dirty="0">
                <a:latin typeface="+mj-lt"/>
              </a:rPr>
              <a:t> a </a:t>
            </a:r>
            <a:r>
              <a:rPr sz="2400" dirty="0" err="1">
                <a:latin typeface="+mj-lt"/>
              </a:rPr>
              <a:t>prevzatých</a:t>
            </a:r>
            <a:r>
              <a:rPr sz="2400" dirty="0">
                <a:latin typeface="+mj-lt"/>
              </a:rPr>
              <a:t> </a:t>
            </a:r>
            <a:r>
              <a:rPr sz="2400" dirty="0" err="1">
                <a:latin typeface="+mj-lt"/>
              </a:rPr>
              <a:t>slov</a:t>
            </a:r>
            <a:r>
              <a:rPr sz="2400" dirty="0">
                <a:latin typeface="+mj-lt"/>
              </a:rPr>
              <a:t> a </a:t>
            </a:r>
            <a:r>
              <a:rPr sz="2400" dirty="0" err="1">
                <a:latin typeface="+mj-lt"/>
              </a:rPr>
              <a:t>slovných</a:t>
            </a:r>
            <a:r>
              <a:rPr sz="2400" dirty="0">
                <a:latin typeface="+mj-lt"/>
              </a:rPr>
              <a:t> </a:t>
            </a:r>
            <a:r>
              <a:rPr sz="2400" dirty="0" err="1">
                <a:latin typeface="+mj-lt"/>
              </a:rPr>
              <a:t>spojení</a:t>
            </a:r>
            <a:r>
              <a:rPr sz="2400" dirty="0">
                <a:latin typeface="+mj-lt"/>
              </a:rPr>
              <a:t> </a:t>
            </a:r>
            <a:r>
              <a:rPr sz="2400" dirty="0" err="1">
                <a:latin typeface="+mj-lt"/>
              </a:rPr>
              <a:t>však</a:t>
            </a:r>
            <a:r>
              <a:rPr sz="2400" dirty="0">
                <a:latin typeface="+mj-lt"/>
              </a:rPr>
              <a:t> </a:t>
            </a:r>
            <a:r>
              <a:rPr sz="2400" dirty="0" err="1">
                <a:latin typeface="+mj-lt"/>
              </a:rPr>
              <a:t>na</a:t>
            </a:r>
            <a:r>
              <a:rPr sz="2400" dirty="0">
                <a:latin typeface="+mj-lt"/>
              </a:rPr>
              <a:t> </a:t>
            </a:r>
            <a:r>
              <a:rPr sz="2400" dirty="0" err="1">
                <a:latin typeface="+mj-lt"/>
              </a:rPr>
              <a:t>scénu</a:t>
            </a:r>
            <a:r>
              <a:rPr sz="2400" dirty="0">
                <a:latin typeface="+mj-lt"/>
              </a:rPr>
              <a:t> </a:t>
            </a:r>
            <a:r>
              <a:rPr sz="2400" dirty="0" err="1">
                <a:latin typeface="+mj-lt"/>
              </a:rPr>
              <a:t>vstúpili</a:t>
            </a:r>
            <a:r>
              <a:rPr sz="2400" dirty="0">
                <a:latin typeface="+mj-lt"/>
              </a:rPr>
              <a:t> </a:t>
            </a:r>
            <a:r>
              <a:rPr sz="2400" dirty="0" err="1">
                <a:latin typeface="+mj-lt"/>
              </a:rPr>
              <a:t>aj</a:t>
            </a:r>
            <a:r>
              <a:rPr sz="2400" dirty="0">
                <a:latin typeface="+mj-lt"/>
              </a:rPr>
              <a:t> </a:t>
            </a:r>
            <a:r>
              <a:rPr sz="2400" dirty="0" err="1">
                <a:latin typeface="+mj-lt"/>
              </a:rPr>
              <a:t>niektoré</a:t>
            </a:r>
            <a:r>
              <a:rPr sz="2400" dirty="0">
                <a:latin typeface="+mj-lt"/>
              </a:rPr>
              <a:t> </a:t>
            </a:r>
            <a:r>
              <a:rPr sz="2400" dirty="0" err="1">
                <a:latin typeface="+mj-lt"/>
              </a:rPr>
              <a:t>nové</a:t>
            </a:r>
            <a:r>
              <a:rPr sz="2400" dirty="0">
                <a:latin typeface="+mj-lt"/>
              </a:rPr>
              <a:t> </a:t>
            </a:r>
            <a:r>
              <a:rPr sz="2400" dirty="0" err="1">
                <a:latin typeface="+mj-lt"/>
              </a:rPr>
              <a:t>deriváty</a:t>
            </a:r>
            <a:r>
              <a:rPr sz="2400" dirty="0">
                <a:latin typeface="+mj-lt"/>
              </a:rPr>
              <a:t> (</a:t>
            </a:r>
            <a:r>
              <a:rPr sz="2400" i="1" dirty="0" err="1">
                <a:latin typeface="+mj-lt"/>
              </a:rPr>
              <a:t>obchodovate</a:t>
            </a:r>
            <a:r>
              <a:rPr lang="sk-SK" sz="2400" i="1" dirty="0">
                <a:latin typeface="+mj-lt"/>
              </a:rPr>
              <a:t>ľ</a:t>
            </a:r>
            <a:r>
              <a:rPr sz="2400" i="1" dirty="0" err="1">
                <a:latin typeface="+mj-lt"/>
              </a:rPr>
              <a:t>nos</a:t>
            </a:r>
            <a:r>
              <a:rPr lang="sk-SK" sz="2400" i="1" dirty="0">
                <a:latin typeface="+mj-lt"/>
              </a:rPr>
              <a:t>ť</a:t>
            </a:r>
            <a:r>
              <a:rPr sz="2400" dirty="0">
                <a:latin typeface="+mj-lt"/>
              </a:rPr>
              <a:t>, </a:t>
            </a:r>
            <a:r>
              <a:rPr sz="2400" i="1" dirty="0" err="1">
                <a:latin typeface="+mj-lt"/>
              </a:rPr>
              <a:t>prezamestnanos</a:t>
            </a:r>
            <a:r>
              <a:rPr lang="sk-SK" sz="2400" i="1" dirty="0">
                <a:latin typeface="+mj-lt"/>
              </a:rPr>
              <a:t>ť</a:t>
            </a:r>
            <a:r>
              <a:rPr sz="2400" dirty="0">
                <a:latin typeface="+mj-lt"/>
              </a:rPr>
              <a:t>) </a:t>
            </a:r>
            <a:r>
              <a:rPr sz="2400" dirty="0" err="1">
                <a:latin typeface="+mj-lt"/>
              </a:rPr>
              <a:t>alebo</a:t>
            </a:r>
            <a:r>
              <a:rPr sz="2400" dirty="0">
                <a:latin typeface="+mj-lt"/>
              </a:rPr>
              <a:t> </a:t>
            </a:r>
            <a:r>
              <a:rPr sz="2400" dirty="0" err="1">
                <a:latin typeface="+mj-lt"/>
              </a:rPr>
              <a:t>sa</a:t>
            </a:r>
            <a:r>
              <a:rPr sz="2400" dirty="0">
                <a:latin typeface="+mj-lt"/>
              </a:rPr>
              <a:t> </a:t>
            </a:r>
            <a:r>
              <a:rPr sz="2400" dirty="0" err="1">
                <a:latin typeface="+mj-lt"/>
              </a:rPr>
              <a:t>na</a:t>
            </a:r>
            <a:r>
              <a:rPr sz="2400" dirty="0">
                <a:latin typeface="+mj-lt"/>
              </a:rPr>
              <a:t> </a:t>
            </a:r>
            <a:r>
              <a:rPr sz="2400" dirty="0" err="1">
                <a:latin typeface="+mj-lt"/>
              </a:rPr>
              <a:t>scénu</a:t>
            </a:r>
            <a:r>
              <a:rPr sz="2400" dirty="0">
                <a:latin typeface="+mj-lt"/>
              </a:rPr>
              <a:t> </a:t>
            </a:r>
            <a:r>
              <a:rPr sz="2400" dirty="0" err="1">
                <a:latin typeface="+mj-lt"/>
              </a:rPr>
              <a:t>vrátili</a:t>
            </a:r>
            <a:r>
              <a:rPr sz="2400" dirty="0">
                <a:latin typeface="+mj-lt"/>
              </a:rPr>
              <a:t>, </a:t>
            </a:r>
            <a:r>
              <a:rPr sz="2400" dirty="0" err="1">
                <a:latin typeface="+mj-lt"/>
              </a:rPr>
              <a:t>fungujúc</a:t>
            </a:r>
            <a:r>
              <a:rPr sz="2400" dirty="0">
                <a:latin typeface="+mj-lt"/>
              </a:rPr>
              <a:t> </a:t>
            </a:r>
            <a:r>
              <a:rPr sz="2400" dirty="0" err="1">
                <a:latin typeface="+mj-lt"/>
              </a:rPr>
              <a:t>nieko</a:t>
            </a:r>
            <a:r>
              <a:rPr lang="sk-SK" sz="2400" dirty="0">
                <a:latin typeface="+mj-lt"/>
              </a:rPr>
              <a:t>ľ</a:t>
            </a:r>
            <a:r>
              <a:rPr sz="2400" dirty="0">
                <a:latin typeface="+mj-lt"/>
              </a:rPr>
              <a:t>ko </a:t>
            </a:r>
            <a:r>
              <a:rPr sz="2400" dirty="0" err="1">
                <a:latin typeface="+mj-lt"/>
              </a:rPr>
              <a:t>desa</a:t>
            </a:r>
            <a:r>
              <a:rPr lang="sk-SK" sz="2400" dirty="0">
                <a:latin typeface="+mj-lt"/>
              </a:rPr>
              <a:t>ť</a:t>
            </a:r>
            <a:r>
              <a:rPr sz="2400" dirty="0" err="1">
                <a:latin typeface="+mj-lt"/>
              </a:rPr>
              <a:t>ročí</a:t>
            </a:r>
            <a:r>
              <a:rPr sz="2400" dirty="0">
                <a:latin typeface="+mj-lt"/>
              </a:rPr>
              <a:t> v </a:t>
            </a:r>
            <a:r>
              <a:rPr sz="2400" dirty="0" err="1">
                <a:latin typeface="+mj-lt"/>
              </a:rPr>
              <a:t>jazyku</a:t>
            </a:r>
            <a:r>
              <a:rPr sz="2400" dirty="0">
                <a:latin typeface="+mj-lt"/>
              </a:rPr>
              <a:t> </a:t>
            </a:r>
            <a:r>
              <a:rPr sz="2400" dirty="0" err="1">
                <a:latin typeface="+mj-lt"/>
              </a:rPr>
              <a:t>ako</a:t>
            </a:r>
            <a:r>
              <a:rPr sz="2400" dirty="0">
                <a:latin typeface="+mj-lt"/>
              </a:rPr>
              <a:t> </a:t>
            </a:r>
            <a:r>
              <a:rPr sz="2400" dirty="0" err="1">
                <a:latin typeface="+mj-lt"/>
              </a:rPr>
              <a:t>historizmy</a:t>
            </a:r>
            <a:r>
              <a:rPr sz="2400" dirty="0">
                <a:latin typeface="+mj-lt"/>
              </a:rPr>
              <a:t> (</a:t>
            </a:r>
            <a:r>
              <a:rPr sz="2400" i="1" dirty="0" err="1">
                <a:latin typeface="+mj-lt"/>
              </a:rPr>
              <a:t>starosta</a:t>
            </a:r>
            <a:r>
              <a:rPr sz="2400" i="1" dirty="0">
                <a:latin typeface="+mj-lt"/>
              </a:rPr>
              <a:t>, </a:t>
            </a:r>
            <a:r>
              <a:rPr sz="2400" i="1" dirty="0" err="1">
                <a:latin typeface="+mj-lt"/>
              </a:rPr>
              <a:t>vydražovate</a:t>
            </a:r>
            <a:r>
              <a:rPr lang="sk-SK" sz="2400" i="1" dirty="0">
                <a:latin typeface="+mj-lt"/>
              </a:rPr>
              <a:t>ľ,</a:t>
            </a:r>
            <a:r>
              <a:rPr sz="2400" i="1" dirty="0">
                <a:latin typeface="+mj-lt"/>
              </a:rPr>
              <a:t> </a:t>
            </a:r>
            <a:r>
              <a:rPr sz="2400" i="1" dirty="0" err="1">
                <a:latin typeface="+mj-lt"/>
              </a:rPr>
              <a:t>dražobný</a:t>
            </a:r>
            <a:r>
              <a:rPr sz="2400" i="1" dirty="0">
                <a:latin typeface="+mj-lt"/>
              </a:rPr>
              <a:t> </a:t>
            </a:r>
            <a:r>
              <a:rPr sz="2400" i="1" dirty="0" err="1">
                <a:latin typeface="+mj-lt"/>
              </a:rPr>
              <a:t>úplatkár</a:t>
            </a:r>
            <a:r>
              <a:rPr sz="2400" i="1" dirty="0">
                <a:latin typeface="+mj-lt"/>
              </a:rPr>
              <a:t>, </a:t>
            </a:r>
            <a:r>
              <a:rPr sz="2400" i="1" dirty="0" err="1">
                <a:latin typeface="+mj-lt"/>
              </a:rPr>
              <a:t>bezdomovec</a:t>
            </a:r>
            <a:r>
              <a:rPr sz="2400" dirty="0">
                <a:latin typeface="+mj-lt"/>
              </a:rPr>
              <a:t>). </a:t>
            </a:r>
          </a:p>
        </p:txBody>
      </p:sp>
    </p:spTree>
    <p:extLst>
      <p:ext uri="{BB962C8B-B14F-4D97-AF65-F5344CB8AC3E}">
        <p14:creationId xmlns:p14="http://schemas.microsoft.com/office/powerpoint/2010/main" val="3119360090"/>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a:spLocks noGrp="1"/>
          </p:cNvSpPr>
          <p:nvPr>
            <p:ph type="body" idx="1"/>
          </p:nvPr>
        </p:nvSpPr>
        <p:spPr>
          <a:prstGeom prst="rect">
            <a:avLst/>
          </a:prstGeom>
        </p:spPr>
        <p:txBody>
          <a:bodyPr>
            <a:normAutofit/>
          </a:bodyPr>
          <a:lstStyle/>
          <a:p>
            <a:pPr marL="240646" indent="-240646" defTabSz="316278">
              <a:spcBef>
                <a:spcPts val="2250"/>
              </a:spcBef>
              <a:defRPr sz="2925"/>
            </a:pPr>
            <a:r>
              <a:rPr sz="2400" dirty="0">
                <a:latin typeface="+mj-lt"/>
              </a:rPr>
              <a:t>Pre </a:t>
            </a:r>
            <a:r>
              <a:rPr sz="2400" dirty="0" err="1">
                <a:latin typeface="+mj-lt"/>
              </a:rPr>
              <a:t>Slovensko</a:t>
            </a:r>
            <a:r>
              <a:rPr sz="2400" dirty="0">
                <a:latin typeface="+mj-lt"/>
              </a:rPr>
              <a:t> je </a:t>
            </a:r>
            <a:r>
              <a:rPr sz="2400" dirty="0" err="1">
                <a:latin typeface="+mj-lt"/>
              </a:rPr>
              <a:t>charakteristické</a:t>
            </a:r>
            <a:r>
              <a:rPr sz="2400" dirty="0">
                <a:latin typeface="+mj-lt"/>
              </a:rPr>
              <a:t>, </a:t>
            </a:r>
            <a:r>
              <a:rPr sz="2400" dirty="0" err="1">
                <a:latin typeface="+mj-lt"/>
              </a:rPr>
              <a:t>že</a:t>
            </a:r>
            <a:r>
              <a:rPr sz="2400" dirty="0">
                <a:latin typeface="+mj-lt"/>
              </a:rPr>
              <a:t> </a:t>
            </a:r>
            <a:r>
              <a:rPr sz="2400" dirty="0" err="1">
                <a:latin typeface="+mj-lt"/>
              </a:rPr>
              <a:t>tlačové</a:t>
            </a:r>
            <a:r>
              <a:rPr sz="2400" dirty="0">
                <a:latin typeface="+mj-lt"/>
              </a:rPr>
              <a:t> </a:t>
            </a:r>
            <a:r>
              <a:rPr sz="2400" dirty="0" err="1">
                <a:latin typeface="+mj-lt"/>
              </a:rPr>
              <a:t>médiá</a:t>
            </a:r>
            <a:r>
              <a:rPr sz="2400" dirty="0">
                <a:latin typeface="+mj-lt"/>
              </a:rPr>
              <a:t> </a:t>
            </a:r>
            <a:r>
              <a:rPr sz="2400" dirty="0" err="1">
                <a:latin typeface="+mj-lt"/>
              </a:rPr>
              <a:t>sa</a:t>
            </a:r>
            <a:r>
              <a:rPr sz="2400" dirty="0">
                <a:latin typeface="+mj-lt"/>
              </a:rPr>
              <a:t> </a:t>
            </a:r>
            <a:r>
              <a:rPr sz="2400" dirty="0" err="1">
                <a:latin typeface="+mj-lt"/>
              </a:rPr>
              <a:t>krátko</a:t>
            </a:r>
            <a:r>
              <a:rPr sz="2400" dirty="0">
                <a:latin typeface="+mj-lt"/>
              </a:rPr>
              <a:t> </a:t>
            </a:r>
            <a:r>
              <a:rPr sz="2400" dirty="0" err="1">
                <a:latin typeface="+mj-lt"/>
              </a:rPr>
              <a:t>po</a:t>
            </a:r>
            <a:r>
              <a:rPr sz="2400" dirty="0">
                <a:latin typeface="+mj-lt"/>
              </a:rPr>
              <a:t> r. 1989 </a:t>
            </a:r>
            <a:r>
              <a:rPr sz="2400" dirty="0" err="1">
                <a:latin typeface="+mj-lt"/>
              </a:rPr>
              <a:t>rozdelili</a:t>
            </a:r>
            <a:r>
              <a:rPr sz="2400" dirty="0">
                <a:latin typeface="+mj-lt"/>
              </a:rPr>
              <a:t> </a:t>
            </a:r>
            <a:r>
              <a:rPr sz="2400" dirty="0" err="1">
                <a:latin typeface="+mj-lt"/>
              </a:rPr>
              <a:t>na</a:t>
            </a:r>
            <a:r>
              <a:rPr sz="2400" dirty="0">
                <a:latin typeface="+mj-lt"/>
              </a:rPr>
              <a:t> </a:t>
            </a:r>
            <a:r>
              <a:rPr sz="2400" dirty="0" err="1">
                <a:latin typeface="+mj-lt"/>
              </a:rPr>
              <a:t>národné</a:t>
            </a:r>
            <a:r>
              <a:rPr sz="2400" dirty="0">
                <a:latin typeface="+mj-lt"/>
              </a:rPr>
              <a:t> a </a:t>
            </a:r>
            <a:r>
              <a:rPr sz="2400" dirty="0" err="1">
                <a:latin typeface="+mj-lt"/>
              </a:rPr>
              <a:t>občianske</a:t>
            </a:r>
            <a:r>
              <a:rPr sz="2400" dirty="0">
                <a:latin typeface="+mj-lt"/>
              </a:rPr>
              <a:t>, t. j. </a:t>
            </a:r>
            <a:r>
              <a:rPr sz="2400" dirty="0" err="1">
                <a:latin typeface="+mj-lt"/>
              </a:rPr>
              <a:t>len</a:t>
            </a:r>
            <a:r>
              <a:rPr sz="2400" dirty="0">
                <a:latin typeface="+mj-lt"/>
              </a:rPr>
              <a:t> </a:t>
            </a:r>
            <a:r>
              <a:rPr sz="2400" dirty="0" err="1">
                <a:latin typeface="+mj-lt"/>
              </a:rPr>
              <a:t>druhotne</a:t>
            </a:r>
            <a:r>
              <a:rPr sz="2400" dirty="0">
                <a:latin typeface="+mj-lt"/>
              </a:rPr>
              <a:t> bolo pre ne </a:t>
            </a:r>
            <a:r>
              <a:rPr sz="2400" dirty="0" err="1">
                <a:latin typeface="+mj-lt"/>
              </a:rPr>
              <a:t>rozhodujúce</a:t>
            </a:r>
            <a:r>
              <a:rPr sz="2400" dirty="0">
                <a:latin typeface="+mj-lt"/>
              </a:rPr>
              <a:t> </a:t>
            </a:r>
            <a:r>
              <a:rPr sz="2400" dirty="0" err="1">
                <a:latin typeface="+mj-lt"/>
              </a:rPr>
              <a:t>ich</a:t>
            </a:r>
            <a:r>
              <a:rPr sz="2400" dirty="0">
                <a:latin typeface="+mj-lt"/>
              </a:rPr>
              <a:t> </a:t>
            </a:r>
            <a:r>
              <a:rPr sz="2400" dirty="0" err="1">
                <a:latin typeface="+mj-lt"/>
              </a:rPr>
              <a:t>liberálne</a:t>
            </a:r>
            <a:r>
              <a:rPr sz="2400" dirty="0">
                <a:latin typeface="+mj-lt"/>
              </a:rPr>
              <a:t>, </a:t>
            </a:r>
            <a:r>
              <a:rPr sz="2400" dirty="0" err="1">
                <a:latin typeface="+mj-lt"/>
              </a:rPr>
              <a:t>konzervatívne</a:t>
            </a:r>
            <a:r>
              <a:rPr sz="2400" dirty="0">
                <a:latin typeface="+mj-lt"/>
              </a:rPr>
              <a:t>, </a:t>
            </a:r>
            <a:r>
              <a:rPr sz="2400" dirty="0" err="1">
                <a:latin typeface="+mj-lt"/>
              </a:rPr>
              <a:t>pravicové</a:t>
            </a:r>
            <a:r>
              <a:rPr sz="2400" dirty="0">
                <a:latin typeface="+mj-lt"/>
              </a:rPr>
              <a:t>, </a:t>
            </a:r>
            <a:r>
              <a:rPr lang="sk-SK" sz="2400" dirty="0">
                <a:latin typeface="+mj-lt"/>
              </a:rPr>
              <a:t>ľ</a:t>
            </a:r>
            <a:r>
              <a:rPr sz="2400" dirty="0" err="1">
                <a:latin typeface="+mj-lt"/>
              </a:rPr>
              <a:t>avicové</a:t>
            </a:r>
            <a:r>
              <a:rPr sz="2400" dirty="0">
                <a:latin typeface="+mj-lt"/>
              </a:rPr>
              <a:t> a </a:t>
            </a:r>
            <a:r>
              <a:rPr sz="2400" dirty="0" err="1">
                <a:latin typeface="+mj-lt"/>
              </a:rPr>
              <a:t>i</a:t>
            </a:r>
            <a:r>
              <a:rPr sz="2400" dirty="0">
                <a:latin typeface="+mj-lt"/>
              </a:rPr>
              <a:t>. </a:t>
            </a:r>
            <a:r>
              <a:rPr sz="2400" dirty="0" err="1">
                <a:latin typeface="+mj-lt"/>
              </a:rPr>
              <a:t>smerovanie</a:t>
            </a:r>
            <a:r>
              <a:rPr sz="2400" dirty="0">
                <a:latin typeface="+mj-lt"/>
              </a:rPr>
              <a:t>. </a:t>
            </a:r>
            <a:r>
              <a:rPr sz="2400" dirty="0" err="1">
                <a:latin typeface="+mj-lt"/>
              </a:rPr>
              <a:t>Jednou</a:t>
            </a:r>
            <a:r>
              <a:rPr sz="2400" dirty="0">
                <a:latin typeface="+mj-lt"/>
              </a:rPr>
              <a:t> zo </a:t>
            </a:r>
            <a:r>
              <a:rPr sz="2400" dirty="0" err="1">
                <a:latin typeface="+mj-lt"/>
              </a:rPr>
              <a:t>základných</a:t>
            </a:r>
            <a:r>
              <a:rPr sz="2400" dirty="0">
                <a:latin typeface="+mj-lt"/>
              </a:rPr>
              <a:t> </a:t>
            </a:r>
            <a:r>
              <a:rPr sz="2400" dirty="0" err="1">
                <a:latin typeface="+mj-lt"/>
              </a:rPr>
              <a:t>tém</a:t>
            </a:r>
            <a:r>
              <a:rPr sz="2400" dirty="0">
                <a:latin typeface="+mj-lt"/>
              </a:rPr>
              <a:t> </a:t>
            </a:r>
            <a:r>
              <a:rPr sz="2400" dirty="0" err="1">
                <a:latin typeface="+mj-lt"/>
              </a:rPr>
              <a:t>slovenskej</a:t>
            </a:r>
            <a:r>
              <a:rPr sz="2400" dirty="0">
                <a:latin typeface="+mj-lt"/>
              </a:rPr>
              <a:t> </a:t>
            </a:r>
            <a:r>
              <a:rPr sz="2400" dirty="0" err="1">
                <a:latin typeface="+mj-lt"/>
              </a:rPr>
              <a:t>publicistiky</a:t>
            </a:r>
            <a:r>
              <a:rPr sz="2400" dirty="0">
                <a:latin typeface="+mj-lt"/>
              </a:rPr>
              <a:t> </a:t>
            </a:r>
            <a:r>
              <a:rPr sz="2400" dirty="0" err="1">
                <a:latin typeface="+mj-lt"/>
              </a:rPr>
              <a:t>sa</a:t>
            </a:r>
            <a:r>
              <a:rPr sz="2400" dirty="0">
                <a:latin typeface="+mj-lt"/>
              </a:rPr>
              <a:t> </a:t>
            </a:r>
            <a:r>
              <a:rPr sz="2400" dirty="0" err="1">
                <a:latin typeface="+mj-lt"/>
              </a:rPr>
              <a:t>hne</a:t>
            </a:r>
            <a:r>
              <a:rPr lang="sk-SK" sz="2400" dirty="0">
                <a:latin typeface="+mj-lt"/>
              </a:rPr>
              <a:t>ď</a:t>
            </a:r>
            <a:r>
              <a:rPr sz="2400" dirty="0">
                <a:latin typeface="+mj-lt"/>
              </a:rPr>
              <a:t> po </a:t>
            </a:r>
            <a:r>
              <a:rPr sz="2400" dirty="0" err="1">
                <a:latin typeface="+mj-lt"/>
              </a:rPr>
              <a:t>zmene</a:t>
            </a:r>
            <a:r>
              <a:rPr sz="2400" dirty="0">
                <a:latin typeface="+mj-lt"/>
              </a:rPr>
              <a:t> </a:t>
            </a:r>
            <a:r>
              <a:rPr sz="2400" dirty="0" err="1">
                <a:latin typeface="+mj-lt"/>
              </a:rPr>
              <a:t>režimu</a:t>
            </a:r>
            <a:r>
              <a:rPr sz="2400" dirty="0">
                <a:latin typeface="+mj-lt"/>
              </a:rPr>
              <a:t> </a:t>
            </a:r>
            <a:r>
              <a:rPr sz="2400" dirty="0" err="1">
                <a:latin typeface="+mj-lt"/>
              </a:rPr>
              <a:t>stali</a:t>
            </a:r>
            <a:r>
              <a:rPr sz="2400" dirty="0">
                <a:latin typeface="+mj-lt"/>
              </a:rPr>
              <a:t> </a:t>
            </a:r>
            <a:r>
              <a:rPr sz="2400" dirty="0" err="1">
                <a:latin typeface="+mj-lt"/>
              </a:rPr>
              <a:t>národné</a:t>
            </a:r>
            <a:r>
              <a:rPr sz="2400" dirty="0">
                <a:latin typeface="+mj-lt"/>
              </a:rPr>
              <a:t> </a:t>
            </a:r>
            <a:r>
              <a:rPr sz="2400" dirty="0" err="1">
                <a:latin typeface="+mj-lt"/>
              </a:rPr>
              <a:t>otázky</a:t>
            </a:r>
            <a:r>
              <a:rPr sz="2400" dirty="0">
                <a:latin typeface="+mj-lt"/>
              </a:rPr>
              <a:t>, </a:t>
            </a:r>
            <a:r>
              <a:rPr sz="2400" dirty="0" err="1">
                <a:latin typeface="+mj-lt"/>
              </a:rPr>
              <a:t>otázky</a:t>
            </a:r>
            <a:r>
              <a:rPr sz="2400" dirty="0">
                <a:latin typeface="+mj-lt"/>
              </a:rPr>
              <a:t> </a:t>
            </a:r>
            <a:r>
              <a:rPr sz="2400" dirty="0" err="1">
                <a:latin typeface="+mj-lt"/>
              </a:rPr>
              <a:t>vz</a:t>
            </a:r>
            <a:r>
              <a:rPr lang="sk-SK" sz="2400" dirty="0">
                <a:latin typeface="+mj-lt"/>
              </a:rPr>
              <a:t>ť</a:t>
            </a:r>
            <a:r>
              <a:rPr sz="2400" dirty="0">
                <a:latin typeface="+mj-lt"/>
              </a:rPr>
              <a:t>ahu </a:t>
            </a:r>
            <a:r>
              <a:rPr sz="2400" dirty="0" err="1">
                <a:latin typeface="+mj-lt"/>
              </a:rPr>
              <a:t>slovenského</a:t>
            </a:r>
            <a:r>
              <a:rPr sz="2400" dirty="0">
                <a:latin typeface="+mj-lt"/>
              </a:rPr>
              <a:t> </a:t>
            </a:r>
            <a:r>
              <a:rPr sz="2400" dirty="0" err="1">
                <a:latin typeface="+mj-lt"/>
              </a:rPr>
              <a:t>národa</a:t>
            </a:r>
            <a:r>
              <a:rPr sz="2400" dirty="0">
                <a:latin typeface="+mj-lt"/>
              </a:rPr>
              <a:t> k </a:t>
            </a:r>
            <a:r>
              <a:rPr sz="2400" dirty="0" err="1">
                <a:latin typeface="+mj-lt"/>
              </a:rPr>
              <a:t>iným</a:t>
            </a:r>
            <a:r>
              <a:rPr sz="2400" dirty="0">
                <a:latin typeface="+mj-lt"/>
              </a:rPr>
              <a:t> </a:t>
            </a:r>
            <a:r>
              <a:rPr sz="2400" dirty="0" err="1">
                <a:latin typeface="+mj-lt"/>
              </a:rPr>
              <a:t>národom</a:t>
            </a:r>
            <a:r>
              <a:rPr sz="2400" dirty="0">
                <a:latin typeface="+mj-lt"/>
              </a:rPr>
              <a:t> (</a:t>
            </a:r>
            <a:r>
              <a:rPr sz="2400" dirty="0" err="1">
                <a:latin typeface="+mj-lt"/>
              </a:rPr>
              <a:t>najmä</a:t>
            </a:r>
            <a:r>
              <a:rPr sz="2400" dirty="0">
                <a:latin typeface="+mj-lt"/>
              </a:rPr>
              <a:t> </a:t>
            </a:r>
            <a:r>
              <a:rPr sz="2400" dirty="0" err="1">
                <a:latin typeface="+mj-lt"/>
              </a:rPr>
              <a:t>českému</a:t>
            </a:r>
            <a:r>
              <a:rPr sz="2400" dirty="0">
                <a:latin typeface="+mj-lt"/>
              </a:rPr>
              <a:t>) </a:t>
            </a:r>
            <a:r>
              <a:rPr sz="2400" dirty="0" err="1">
                <a:latin typeface="+mj-lt"/>
              </a:rPr>
              <a:t>i</a:t>
            </a:r>
            <a:r>
              <a:rPr sz="2400" dirty="0">
                <a:latin typeface="+mj-lt"/>
              </a:rPr>
              <a:t> </a:t>
            </a:r>
            <a:r>
              <a:rPr sz="2400" dirty="0" err="1">
                <a:latin typeface="+mj-lt"/>
              </a:rPr>
              <a:t>národnostiam</a:t>
            </a:r>
            <a:r>
              <a:rPr sz="2400" dirty="0">
                <a:latin typeface="+mj-lt"/>
              </a:rPr>
              <a:t> </a:t>
            </a:r>
            <a:r>
              <a:rPr sz="2400" dirty="0" err="1">
                <a:latin typeface="+mj-lt"/>
              </a:rPr>
              <a:t>žijúcim</a:t>
            </a:r>
            <a:r>
              <a:rPr sz="2400" dirty="0">
                <a:latin typeface="+mj-lt"/>
              </a:rPr>
              <a:t> </a:t>
            </a:r>
            <a:r>
              <a:rPr sz="2400" dirty="0" err="1">
                <a:latin typeface="+mj-lt"/>
              </a:rPr>
              <a:t>na</a:t>
            </a:r>
            <a:r>
              <a:rPr sz="2400" dirty="0">
                <a:latin typeface="+mj-lt"/>
              </a:rPr>
              <a:t> </a:t>
            </a:r>
            <a:r>
              <a:rPr sz="2400" dirty="0" err="1">
                <a:latin typeface="+mj-lt"/>
              </a:rPr>
              <a:t>Slovensku</a:t>
            </a:r>
            <a:r>
              <a:rPr sz="2400" dirty="0">
                <a:latin typeface="+mj-lt"/>
              </a:rPr>
              <a:t> (</a:t>
            </a:r>
            <a:r>
              <a:rPr sz="2400" dirty="0" err="1">
                <a:latin typeface="+mj-lt"/>
              </a:rPr>
              <a:t>najmä</a:t>
            </a:r>
            <a:r>
              <a:rPr sz="2400" dirty="0">
                <a:latin typeface="+mj-lt"/>
              </a:rPr>
              <a:t> ma</a:t>
            </a:r>
            <a:r>
              <a:rPr lang="sk-SK" sz="2400" dirty="0">
                <a:latin typeface="+mj-lt"/>
              </a:rPr>
              <a:t>ď</a:t>
            </a:r>
            <a:r>
              <a:rPr sz="2400" dirty="0" err="1">
                <a:latin typeface="+mj-lt"/>
              </a:rPr>
              <a:t>arskému</a:t>
            </a:r>
            <a:r>
              <a:rPr sz="2400" dirty="0">
                <a:latin typeface="+mj-lt"/>
              </a:rPr>
              <a:t>). </a:t>
            </a:r>
          </a:p>
          <a:p>
            <a:pPr marL="240646" indent="-240646" defTabSz="316278">
              <a:spcBef>
                <a:spcPts val="2250"/>
              </a:spcBef>
              <a:defRPr sz="2925"/>
            </a:pPr>
            <a:r>
              <a:rPr sz="2400" dirty="0" err="1">
                <a:latin typeface="+mj-lt"/>
              </a:rPr>
              <a:t>Týmto</a:t>
            </a:r>
            <a:r>
              <a:rPr sz="2400" dirty="0">
                <a:latin typeface="+mj-lt"/>
              </a:rPr>
              <a:t> </a:t>
            </a:r>
            <a:r>
              <a:rPr sz="2400" dirty="0" err="1">
                <a:latin typeface="+mj-lt"/>
              </a:rPr>
              <a:t>otázkam</a:t>
            </a:r>
            <a:r>
              <a:rPr sz="2400" dirty="0">
                <a:latin typeface="+mj-lt"/>
              </a:rPr>
              <a:t> </a:t>
            </a:r>
            <a:r>
              <a:rPr sz="2400" dirty="0" err="1">
                <a:latin typeface="+mj-lt"/>
              </a:rPr>
              <a:t>sa</a:t>
            </a:r>
            <a:r>
              <a:rPr sz="2400" dirty="0">
                <a:latin typeface="+mj-lt"/>
              </a:rPr>
              <a:t> </a:t>
            </a:r>
            <a:r>
              <a:rPr sz="2400" dirty="0" err="1">
                <a:latin typeface="+mj-lt"/>
              </a:rPr>
              <a:t>pravidelne</a:t>
            </a:r>
            <a:r>
              <a:rPr sz="2400" dirty="0">
                <a:latin typeface="+mj-lt"/>
              </a:rPr>
              <a:t> </a:t>
            </a:r>
            <a:r>
              <a:rPr sz="2400" dirty="0" err="1">
                <a:latin typeface="+mj-lt"/>
              </a:rPr>
              <a:t>venovali</a:t>
            </a:r>
            <a:r>
              <a:rPr sz="2400" dirty="0">
                <a:latin typeface="+mj-lt"/>
              </a:rPr>
              <a:t> v </a:t>
            </a:r>
            <a:r>
              <a:rPr sz="2400" dirty="0" err="1">
                <a:latin typeface="+mj-lt"/>
              </a:rPr>
              <a:t>danom</a:t>
            </a:r>
            <a:r>
              <a:rPr sz="2400" dirty="0">
                <a:latin typeface="+mj-lt"/>
              </a:rPr>
              <a:t> </a:t>
            </a:r>
            <a:r>
              <a:rPr sz="2400" dirty="0" err="1">
                <a:latin typeface="+mj-lt"/>
              </a:rPr>
              <a:t>čase</a:t>
            </a:r>
            <a:r>
              <a:rPr sz="2400" dirty="0">
                <a:latin typeface="+mj-lt"/>
              </a:rPr>
              <a:t> </a:t>
            </a:r>
            <a:r>
              <a:rPr sz="2400" dirty="0" err="1">
                <a:latin typeface="+mj-lt"/>
              </a:rPr>
              <a:t>dokonca</a:t>
            </a:r>
            <a:r>
              <a:rPr sz="2400" dirty="0">
                <a:latin typeface="+mj-lt"/>
              </a:rPr>
              <a:t> </a:t>
            </a:r>
            <a:r>
              <a:rPr sz="2400" dirty="0" err="1">
                <a:latin typeface="+mj-lt"/>
              </a:rPr>
              <a:t>aj</a:t>
            </a:r>
            <a:r>
              <a:rPr sz="2400" dirty="0">
                <a:latin typeface="+mj-lt"/>
              </a:rPr>
              <a:t> </a:t>
            </a:r>
            <a:r>
              <a:rPr sz="2400" dirty="0" err="1">
                <a:latin typeface="+mj-lt"/>
              </a:rPr>
              <a:t>noviny</a:t>
            </a:r>
            <a:r>
              <a:rPr sz="2400" dirty="0">
                <a:latin typeface="+mj-lt"/>
              </a:rPr>
              <a:t> </a:t>
            </a:r>
            <a:r>
              <a:rPr sz="2400" dirty="0" err="1">
                <a:latin typeface="+mj-lt"/>
              </a:rPr>
              <a:t>deklamujúce</a:t>
            </a:r>
            <a:r>
              <a:rPr sz="2400" dirty="0">
                <a:latin typeface="+mj-lt"/>
              </a:rPr>
              <a:t> </a:t>
            </a:r>
            <a:r>
              <a:rPr sz="2400" dirty="0" err="1">
                <a:latin typeface="+mj-lt"/>
              </a:rPr>
              <a:t>ako</a:t>
            </a:r>
            <a:r>
              <a:rPr sz="2400" dirty="0">
                <a:latin typeface="+mj-lt"/>
              </a:rPr>
              <a:t> </a:t>
            </a:r>
            <a:r>
              <a:rPr sz="2400" dirty="0" err="1">
                <a:latin typeface="+mj-lt"/>
              </a:rPr>
              <a:t>svoje</a:t>
            </a:r>
            <a:r>
              <a:rPr sz="2400" dirty="0">
                <a:latin typeface="+mj-lt"/>
              </a:rPr>
              <a:t> </a:t>
            </a:r>
            <a:r>
              <a:rPr sz="2400" dirty="0" err="1">
                <a:latin typeface="+mj-lt"/>
              </a:rPr>
              <a:t>krédo</a:t>
            </a:r>
            <a:r>
              <a:rPr sz="2400" dirty="0">
                <a:latin typeface="+mj-lt"/>
              </a:rPr>
              <a:t> </a:t>
            </a:r>
            <a:r>
              <a:rPr sz="2400" dirty="0" err="1">
                <a:latin typeface="+mj-lt"/>
              </a:rPr>
              <a:t>občiansky</a:t>
            </a:r>
            <a:r>
              <a:rPr sz="2400" dirty="0">
                <a:latin typeface="+mj-lt"/>
              </a:rPr>
              <a:t> </a:t>
            </a:r>
            <a:r>
              <a:rPr sz="2400" dirty="0" err="1">
                <a:latin typeface="+mj-lt"/>
              </a:rPr>
              <a:t>princíp</a:t>
            </a:r>
            <a:r>
              <a:rPr sz="2400" dirty="0">
                <a:latin typeface="+mj-lt"/>
              </a:rPr>
              <a:t>, </a:t>
            </a:r>
            <a:r>
              <a:rPr sz="2400" dirty="0" err="1">
                <a:latin typeface="+mj-lt"/>
              </a:rPr>
              <a:t>stavaný</a:t>
            </a:r>
            <a:r>
              <a:rPr sz="2400" dirty="0">
                <a:latin typeface="+mj-lt"/>
              </a:rPr>
              <a:t> </a:t>
            </a:r>
            <a:r>
              <a:rPr sz="2400" dirty="0" err="1">
                <a:latin typeface="+mj-lt"/>
              </a:rPr>
              <a:t>nad</a:t>
            </a:r>
            <a:r>
              <a:rPr sz="2400" dirty="0">
                <a:latin typeface="+mj-lt"/>
              </a:rPr>
              <a:t> </a:t>
            </a:r>
            <a:r>
              <a:rPr sz="2400" dirty="0" err="1">
                <a:latin typeface="+mj-lt"/>
              </a:rPr>
              <a:t>národný</a:t>
            </a:r>
            <a:r>
              <a:rPr sz="2400" dirty="0">
                <a:latin typeface="+mj-lt"/>
              </a:rPr>
              <a:t>, resp. </a:t>
            </a:r>
            <a:r>
              <a:rPr sz="2400" dirty="0" err="1">
                <a:latin typeface="+mj-lt"/>
              </a:rPr>
              <a:t>aj</a:t>
            </a:r>
            <a:r>
              <a:rPr sz="2400" dirty="0">
                <a:latin typeface="+mj-lt"/>
              </a:rPr>
              <a:t> </a:t>
            </a:r>
            <a:r>
              <a:rPr sz="2400" dirty="0" err="1">
                <a:latin typeface="+mj-lt"/>
              </a:rPr>
              <a:t>proti</a:t>
            </a:r>
            <a:r>
              <a:rPr sz="2400" dirty="0">
                <a:latin typeface="+mj-lt"/>
              </a:rPr>
              <a:t> </a:t>
            </a:r>
            <a:r>
              <a:rPr sz="2400" dirty="0" err="1">
                <a:latin typeface="+mj-lt"/>
              </a:rPr>
              <a:t>národnému</a:t>
            </a:r>
            <a:r>
              <a:rPr sz="2400" dirty="0">
                <a:latin typeface="+mj-lt"/>
              </a:rPr>
              <a:t> – </a:t>
            </a:r>
            <a:r>
              <a:rPr sz="2400" dirty="0" err="1">
                <a:latin typeface="+mj-lt"/>
              </a:rPr>
              <a:t>ke</a:t>
            </a:r>
            <a:r>
              <a:rPr lang="sk-SK" sz="2400" dirty="0">
                <a:latin typeface="+mj-lt"/>
              </a:rPr>
              <a:t>ď</a:t>
            </a:r>
            <a:r>
              <a:rPr sz="2400" dirty="0">
                <a:latin typeface="+mj-lt"/>
              </a:rPr>
              <a:t> </a:t>
            </a:r>
            <a:r>
              <a:rPr lang="sk-SK" sz="2400" dirty="0">
                <a:latin typeface="+mj-lt"/>
              </a:rPr>
              <a:t>inak </a:t>
            </a:r>
            <a:r>
              <a:rPr sz="2400" dirty="0" err="1">
                <a:latin typeface="+mj-lt"/>
              </a:rPr>
              <a:t>nie</a:t>
            </a:r>
            <a:r>
              <a:rPr sz="2400" dirty="0">
                <a:latin typeface="+mj-lt"/>
              </a:rPr>
              <a:t>, </a:t>
            </a:r>
            <a:r>
              <a:rPr sz="2400" dirty="0" err="1">
                <a:latin typeface="+mj-lt"/>
              </a:rPr>
              <a:t>tak</a:t>
            </a:r>
            <a:r>
              <a:rPr sz="2400" dirty="0">
                <a:latin typeface="+mj-lt"/>
              </a:rPr>
              <a:t> </a:t>
            </a:r>
            <a:r>
              <a:rPr sz="2400" dirty="0" err="1">
                <a:latin typeface="+mj-lt"/>
              </a:rPr>
              <a:t>aspon</a:t>
            </a:r>
            <a:r>
              <a:rPr sz="2400" dirty="0">
                <a:latin typeface="+mj-lt"/>
              </a:rPr>
              <a:t>̌ </a:t>
            </a:r>
            <a:r>
              <a:rPr sz="2400" dirty="0" err="1">
                <a:latin typeface="+mj-lt"/>
              </a:rPr>
              <a:t>formou</a:t>
            </a:r>
            <a:r>
              <a:rPr sz="2400" dirty="0">
                <a:latin typeface="+mj-lt"/>
              </a:rPr>
              <a:t> </a:t>
            </a:r>
            <a:r>
              <a:rPr sz="2400" dirty="0" err="1">
                <a:latin typeface="+mj-lt"/>
              </a:rPr>
              <a:t>polemiky</a:t>
            </a:r>
            <a:r>
              <a:rPr sz="2400" dirty="0">
                <a:latin typeface="+mj-lt"/>
              </a:rPr>
              <a:t> s </a:t>
            </a:r>
            <a:r>
              <a:rPr sz="2400" dirty="0" err="1">
                <a:latin typeface="+mj-lt"/>
              </a:rPr>
              <a:t>národne</a:t>
            </a:r>
            <a:r>
              <a:rPr sz="2400" dirty="0">
                <a:latin typeface="+mj-lt"/>
              </a:rPr>
              <a:t> </a:t>
            </a:r>
            <a:r>
              <a:rPr sz="2400" dirty="0" err="1">
                <a:latin typeface="+mj-lt"/>
              </a:rPr>
              <a:t>orientovanými</a:t>
            </a:r>
            <a:r>
              <a:rPr sz="2400" dirty="0">
                <a:latin typeface="+mj-lt"/>
              </a:rPr>
              <a:t> </a:t>
            </a:r>
            <a:r>
              <a:rPr sz="2400" dirty="0" err="1">
                <a:latin typeface="+mj-lt"/>
              </a:rPr>
              <a:t>orgánmi</a:t>
            </a:r>
            <a:r>
              <a:rPr sz="2400" dirty="0">
                <a:latin typeface="+mj-lt"/>
              </a:rPr>
              <a:t> a </a:t>
            </a:r>
            <a:r>
              <a:rPr sz="2400" dirty="0" err="1">
                <a:latin typeface="+mj-lt"/>
              </a:rPr>
              <a:t>politikmi</a:t>
            </a:r>
            <a:r>
              <a:rPr sz="2400" dirty="0">
                <a:latin typeface="+mj-lt"/>
              </a:rPr>
              <a:t>. </a:t>
            </a:r>
            <a:r>
              <a:rPr sz="2400" dirty="0" err="1">
                <a:latin typeface="+mj-lt"/>
              </a:rPr>
              <a:t>Za</a:t>
            </a:r>
            <a:r>
              <a:rPr sz="2400" dirty="0">
                <a:latin typeface="+mj-lt"/>
              </a:rPr>
              <a:t> </a:t>
            </a:r>
            <a:r>
              <a:rPr sz="2400" dirty="0" err="1">
                <a:latin typeface="+mj-lt"/>
              </a:rPr>
              <a:t>nenáhodný</a:t>
            </a:r>
            <a:r>
              <a:rPr sz="2400" dirty="0">
                <a:latin typeface="+mj-lt"/>
              </a:rPr>
              <a:t> pre </a:t>
            </a:r>
            <a:r>
              <a:rPr sz="2400" dirty="0" err="1">
                <a:latin typeface="+mj-lt"/>
              </a:rPr>
              <a:t>slovenskú</a:t>
            </a:r>
            <a:r>
              <a:rPr sz="2400" dirty="0">
                <a:latin typeface="+mj-lt"/>
              </a:rPr>
              <a:t> </a:t>
            </a:r>
            <a:r>
              <a:rPr sz="2400" dirty="0" err="1">
                <a:latin typeface="+mj-lt"/>
              </a:rPr>
              <a:t>situáciu</a:t>
            </a:r>
            <a:r>
              <a:rPr sz="2400" dirty="0">
                <a:latin typeface="+mj-lt"/>
              </a:rPr>
              <a:t> </a:t>
            </a:r>
            <a:r>
              <a:rPr sz="2400" dirty="0" err="1">
                <a:latin typeface="+mj-lt"/>
              </a:rPr>
              <a:t>treba</a:t>
            </a:r>
            <a:r>
              <a:rPr sz="2400" dirty="0">
                <a:latin typeface="+mj-lt"/>
              </a:rPr>
              <a:t> </a:t>
            </a:r>
            <a:r>
              <a:rPr sz="2400" dirty="0" err="1">
                <a:latin typeface="+mj-lt"/>
              </a:rPr>
              <a:t>považova</a:t>
            </a:r>
            <a:r>
              <a:rPr lang="sk-SK" sz="2400" dirty="0">
                <a:latin typeface="+mj-lt"/>
              </a:rPr>
              <a:t>ť</a:t>
            </a:r>
            <a:r>
              <a:rPr sz="2400" dirty="0">
                <a:latin typeface="+mj-lt"/>
              </a:rPr>
              <a:t> </a:t>
            </a:r>
            <a:r>
              <a:rPr sz="2400" dirty="0" err="1">
                <a:latin typeface="+mj-lt"/>
              </a:rPr>
              <a:t>fakt</a:t>
            </a:r>
            <a:r>
              <a:rPr sz="2400" dirty="0">
                <a:latin typeface="+mj-lt"/>
              </a:rPr>
              <a:t>, </a:t>
            </a:r>
            <a:r>
              <a:rPr sz="2400" dirty="0" err="1">
                <a:latin typeface="+mj-lt"/>
              </a:rPr>
              <a:t>že</a:t>
            </a:r>
            <a:r>
              <a:rPr sz="2400" dirty="0">
                <a:latin typeface="+mj-lt"/>
              </a:rPr>
              <a:t> </a:t>
            </a:r>
            <a:r>
              <a:rPr sz="2400" dirty="0" err="1">
                <a:latin typeface="+mj-lt"/>
              </a:rPr>
              <a:t>viaceré</a:t>
            </a:r>
            <a:r>
              <a:rPr sz="2400" dirty="0">
                <a:latin typeface="+mj-lt"/>
              </a:rPr>
              <a:t> „</a:t>
            </a:r>
            <a:r>
              <a:rPr sz="2400" dirty="0" err="1">
                <a:latin typeface="+mj-lt"/>
              </a:rPr>
              <a:t>čisto</a:t>
            </a:r>
            <a:r>
              <a:rPr sz="2400" dirty="0">
                <a:latin typeface="+mj-lt"/>
              </a:rPr>
              <a:t> </a:t>
            </a:r>
            <a:r>
              <a:rPr sz="2400" dirty="0" err="1">
                <a:latin typeface="+mj-lt"/>
              </a:rPr>
              <a:t>občianske</a:t>
            </a:r>
            <a:r>
              <a:rPr sz="2400" dirty="0">
                <a:latin typeface="+mj-lt"/>
              </a:rPr>
              <a:t>“ </a:t>
            </a:r>
            <a:r>
              <a:rPr sz="2400" dirty="0" err="1">
                <a:latin typeface="+mj-lt"/>
              </a:rPr>
              <a:t>noviny</a:t>
            </a:r>
            <a:r>
              <a:rPr sz="2400" dirty="0">
                <a:latin typeface="+mj-lt"/>
              </a:rPr>
              <a:t> </a:t>
            </a:r>
            <a:r>
              <a:rPr sz="2400" dirty="0" err="1">
                <a:latin typeface="+mj-lt"/>
              </a:rPr>
              <a:t>vtedy</a:t>
            </a:r>
            <a:r>
              <a:rPr sz="2400" dirty="0">
                <a:latin typeface="+mj-lt"/>
              </a:rPr>
              <a:t> </a:t>
            </a:r>
            <a:r>
              <a:rPr sz="2400" dirty="0" err="1">
                <a:latin typeface="+mj-lt"/>
              </a:rPr>
              <a:t>zanikli</a:t>
            </a:r>
            <a:r>
              <a:rPr sz="2400" dirty="0">
                <a:latin typeface="+mj-lt"/>
              </a:rPr>
              <a:t>. </a:t>
            </a:r>
          </a:p>
        </p:txBody>
      </p:sp>
    </p:spTree>
    <p:extLst>
      <p:ext uri="{BB962C8B-B14F-4D97-AF65-F5344CB8AC3E}">
        <p14:creationId xmlns:p14="http://schemas.microsoft.com/office/powerpoint/2010/main" val="3284264296"/>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559859"/>
            <a:ext cx="10515600" cy="1325563"/>
          </a:xfrm>
        </p:spPr>
        <p:txBody>
          <a:bodyPr/>
          <a:lstStyle/>
          <a:p>
            <a:r>
              <a:rPr lang="hu-HU" b="1" dirty="0" err="1">
                <a:solidFill>
                  <a:schemeClr val="accent1">
                    <a:lumMod val="75000"/>
                  </a:schemeClr>
                </a:solidFill>
              </a:rPr>
              <a:t>Časť</a:t>
            </a:r>
            <a:r>
              <a:rPr lang="hu-HU" b="1" dirty="0">
                <a:solidFill>
                  <a:schemeClr val="accent1">
                    <a:lumMod val="75000"/>
                  </a:schemeClr>
                </a:solidFill>
              </a:rPr>
              <a:t> B </a:t>
            </a:r>
            <a:br>
              <a:rPr lang="hu-HU" b="1" dirty="0">
                <a:solidFill>
                  <a:schemeClr val="accent1">
                    <a:lumMod val="75000"/>
                  </a:schemeClr>
                </a:solidFill>
              </a:rPr>
            </a:br>
            <a:r>
              <a:rPr lang="hu-HU" b="1" dirty="0" err="1">
                <a:solidFill>
                  <a:schemeClr val="accent1">
                    <a:lumMod val="75000"/>
                  </a:schemeClr>
                </a:solidFill>
              </a:rPr>
              <a:t>Výskumy</a:t>
            </a:r>
            <a:endParaRPr lang="sk-SK" dirty="0"/>
          </a:p>
        </p:txBody>
      </p:sp>
      <p:sp>
        <p:nvSpPr>
          <p:cNvPr id="3" name="Zástupný symbol obsahu 2"/>
          <p:cNvSpPr>
            <a:spLocks noGrp="1"/>
          </p:cNvSpPr>
          <p:nvPr>
            <p:ph idx="1"/>
          </p:nvPr>
        </p:nvSpPr>
        <p:spPr>
          <a:xfrm>
            <a:off x="838200" y="2020359"/>
            <a:ext cx="10515600" cy="4351338"/>
          </a:xfrm>
        </p:spPr>
        <p:txBody>
          <a:bodyPr>
            <a:normAutofit/>
          </a:bodyPr>
          <a:lstStyle/>
          <a:p>
            <a:r>
              <a:rPr lang="sk-SK" sz="2000" dirty="0"/>
              <a:t>ŽILÁKOVÁ, Mária 2012. Odraz cudzojazyčného prostredia v najnovšej vrstve lexiky Slovákov v Maďarsku. IN: Jazykoveda v pohybe. Bratislava: Univerzita Komenského 274 – 280.</a:t>
            </a:r>
            <a:endParaRPr lang="hu-HU" sz="2000" dirty="0"/>
          </a:p>
          <a:p>
            <a:r>
              <a:rPr lang="sk-SK" sz="2000" dirty="0"/>
              <a:t>HUŤKOVÁ, </a:t>
            </a:r>
            <a:r>
              <a:rPr lang="sk-SK" sz="2000" dirty="0" err="1"/>
              <a:t>Anita</a:t>
            </a:r>
            <a:r>
              <a:rPr lang="sk-SK" sz="2000" dirty="0"/>
              <a:t> – GYÖRGY, Ladislav 2017: Postoje k jazyku, identite a prepínaniu kódov v kontexte bilingválnej komunikácie. IN: Jazyk a jazykoveda v súvislostiach. </a:t>
            </a:r>
            <a:r>
              <a:rPr lang="sk-SK" sz="2000" dirty="0" err="1"/>
              <a:t>Ed</a:t>
            </a:r>
            <a:r>
              <a:rPr lang="sk-SK" sz="2000" dirty="0"/>
              <a:t>. </a:t>
            </a:r>
            <a:r>
              <a:rPr lang="sk-SK" sz="2000" dirty="0" err="1"/>
              <a:t>Orgoňová</a:t>
            </a:r>
            <a:r>
              <a:rPr lang="sk-SK" sz="2000" dirty="0"/>
              <a:t>, Oľga –  Bohunická, Alena –  </a:t>
            </a:r>
            <a:r>
              <a:rPr lang="sk-SK" sz="2000" dirty="0" err="1"/>
              <a:t>Múcsková</a:t>
            </a:r>
            <a:r>
              <a:rPr lang="sk-SK" sz="2000" dirty="0"/>
              <a:t>, Gabriela – </a:t>
            </a:r>
            <a:r>
              <a:rPr lang="sk-SK" sz="2000" dirty="0" err="1"/>
              <a:t>Muziková</a:t>
            </a:r>
            <a:r>
              <a:rPr lang="sk-SK" sz="2000" dirty="0"/>
              <a:t>, Katarína  –  Popovičová Sedláčková, Zuzana. Bratislava: FF UK. 211 – 223</a:t>
            </a:r>
          </a:p>
          <a:p>
            <a:r>
              <a:rPr lang="sk-SK" sz="2000" dirty="0"/>
              <a:t>TÓTH </a:t>
            </a:r>
            <a:r>
              <a:rPr lang="sk-SK" sz="2000" dirty="0" err="1"/>
              <a:t>Sándor</a:t>
            </a:r>
            <a:r>
              <a:rPr lang="sk-SK" sz="2000" dirty="0"/>
              <a:t> </a:t>
            </a:r>
            <a:r>
              <a:rPr lang="sk-SK" sz="2000" dirty="0" err="1"/>
              <a:t>János</a:t>
            </a:r>
            <a:r>
              <a:rPr lang="sk-SK" sz="2000" dirty="0"/>
              <a:t> 2007: Postoj k dvojjazyčnosti v Slovenskom </a:t>
            </a:r>
            <a:r>
              <a:rPr lang="sk-SK" sz="2000" dirty="0" err="1"/>
              <a:t>Komlóši</a:t>
            </a:r>
            <a:r>
              <a:rPr lang="sk-SK" sz="2000" dirty="0"/>
              <a:t> IN: Aktuálne problémy slovakistiky. </a:t>
            </a:r>
            <a:r>
              <a:rPr lang="sk-SK" sz="2000" dirty="0" err="1"/>
              <a:t>Budapest</a:t>
            </a:r>
            <a:r>
              <a:rPr lang="sk-SK" sz="2000" dirty="0"/>
              <a:t>: ELTE BTK. 166 – 171.</a:t>
            </a:r>
            <a:endParaRPr lang="hu-HU" sz="2000" dirty="0"/>
          </a:p>
          <a:p>
            <a:r>
              <a:rPr lang="sk-SK" sz="2000" dirty="0"/>
              <a:t>TUŠKOVÁ </a:t>
            </a:r>
            <a:r>
              <a:rPr lang="sk-SK" sz="2000" dirty="0" err="1"/>
              <a:t>Tünde</a:t>
            </a:r>
            <a:r>
              <a:rPr lang="sk-SK" sz="2000" dirty="0"/>
              <a:t> 2006: Výskum kultúrnych postojov </a:t>
            </a:r>
            <a:r>
              <a:rPr lang="sk-SK" sz="2000" dirty="0" err="1"/>
              <a:t>Komlóšskych</a:t>
            </a:r>
            <a:r>
              <a:rPr lang="sk-SK" sz="2000" dirty="0"/>
              <a:t> Slovákov. IN: Kultúra, jazyk a história Slovákov v Maďarsku. </a:t>
            </a:r>
            <a:r>
              <a:rPr lang="sk-SK" sz="2000" dirty="0" err="1"/>
              <a:t>Békešská</a:t>
            </a:r>
            <a:r>
              <a:rPr lang="sk-SK" sz="2000" dirty="0"/>
              <a:t> Čaba: Výskumný ústav Slovákov v Maďarsku. 204 – 208.</a:t>
            </a:r>
          </a:p>
          <a:p>
            <a:r>
              <a:rPr lang="sk-SK" sz="2000" dirty="0"/>
              <a:t>BARTALOŠOVÁ Perla 2018: Postoje seniorov k anglicizmom v slovenčine (Na základe sociolingvistickej sondy z oblasti Trenčína).</a:t>
            </a:r>
            <a:r>
              <a:rPr lang="sk-SK" sz="2000" b="1" dirty="0"/>
              <a:t> </a:t>
            </a:r>
            <a:r>
              <a:rPr lang="sk-SK" sz="2000" dirty="0"/>
              <a:t>IN: Slovenská reč 83/3. 292 – 310</a:t>
            </a:r>
            <a:r>
              <a:rPr lang="sk-SK" sz="2000" dirty="0" smtClean="0"/>
              <a:t>.</a:t>
            </a:r>
            <a:endParaRPr lang="hu-HU" sz="2000" dirty="0"/>
          </a:p>
        </p:txBody>
      </p:sp>
    </p:spTree>
    <p:extLst>
      <p:ext uri="{BB962C8B-B14F-4D97-AF65-F5344CB8AC3E}">
        <p14:creationId xmlns:p14="http://schemas.microsoft.com/office/powerpoint/2010/main" val="4280183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80534" y="661459"/>
            <a:ext cx="10515600" cy="1325563"/>
          </a:xfrm>
        </p:spPr>
        <p:txBody>
          <a:bodyPr>
            <a:normAutofit/>
          </a:bodyPr>
          <a:lstStyle/>
          <a:p>
            <a:r>
              <a:rPr lang="hu-HU" sz="3600" i="1" dirty="0"/>
              <a:t>ŽILÁKOVÁ, Mária: </a:t>
            </a:r>
            <a:r>
              <a:rPr lang="hu-HU" sz="3600" i="1" dirty="0" err="1"/>
              <a:t>Odraz</a:t>
            </a:r>
            <a:r>
              <a:rPr lang="hu-HU" sz="3600" i="1" dirty="0"/>
              <a:t> </a:t>
            </a:r>
            <a:r>
              <a:rPr lang="hu-HU" sz="3600" i="1" dirty="0" err="1"/>
              <a:t>cudzojazyčného</a:t>
            </a:r>
            <a:r>
              <a:rPr lang="hu-HU" sz="3600" i="1" dirty="0"/>
              <a:t> </a:t>
            </a:r>
            <a:r>
              <a:rPr lang="hu-HU" sz="3600" i="1" dirty="0" err="1"/>
              <a:t>prostredia</a:t>
            </a:r>
            <a:r>
              <a:rPr lang="hu-HU" sz="3600" i="1" dirty="0"/>
              <a:t> </a:t>
            </a:r>
            <a:r>
              <a:rPr lang="hu-HU" sz="3600" i="1" dirty="0" smtClean="0"/>
              <a:t>       v </a:t>
            </a:r>
            <a:r>
              <a:rPr lang="hu-HU" sz="3600" i="1" dirty="0" err="1"/>
              <a:t>najnovšej</a:t>
            </a:r>
            <a:r>
              <a:rPr lang="hu-HU" sz="3600" i="1" dirty="0"/>
              <a:t> </a:t>
            </a:r>
            <a:r>
              <a:rPr lang="hu-HU" sz="3600" i="1" dirty="0" err="1"/>
              <a:t>vrstve</a:t>
            </a:r>
            <a:r>
              <a:rPr lang="hu-HU" sz="3600" i="1" dirty="0"/>
              <a:t> </a:t>
            </a:r>
            <a:r>
              <a:rPr lang="hu-HU" sz="3600" i="1" dirty="0" err="1"/>
              <a:t>lexiky</a:t>
            </a:r>
            <a:r>
              <a:rPr lang="hu-HU" sz="3600" i="1" dirty="0"/>
              <a:t> </a:t>
            </a:r>
            <a:r>
              <a:rPr lang="hu-HU" sz="3600" i="1" dirty="0" err="1"/>
              <a:t>Slovákov</a:t>
            </a:r>
            <a:r>
              <a:rPr lang="hu-HU" sz="3600" i="1" dirty="0"/>
              <a:t> </a:t>
            </a:r>
            <a:r>
              <a:rPr lang="hu-HU" sz="3600" i="1" dirty="0" err="1"/>
              <a:t>v</a:t>
            </a:r>
            <a:r>
              <a:rPr lang="hu-HU" sz="3600" i="1" dirty="0"/>
              <a:t> </a:t>
            </a:r>
            <a:r>
              <a:rPr lang="hu-HU" sz="3600" i="1" dirty="0" err="1"/>
              <a:t>Maďarsku</a:t>
            </a:r>
            <a:r>
              <a:rPr lang="hu-HU" sz="3600" i="1" dirty="0"/>
              <a:t>. </a:t>
            </a:r>
            <a:endParaRPr lang="sk-SK" sz="3600" i="1" dirty="0"/>
          </a:p>
        </p:txBody>
      </p:sp>
      <p:sp>
        <p:nvSpPr>
          <p:cNvPr id="3" name="Zástupný symbol obsahu 2"/>
          <p:cNvSpPr>
            <a:spLocks noGrp="1"/>
          </p:cNvSpPr>
          <p:nvPr>
            <p:ph idx="1"/>
          </p:nvPr>
        </p:nvSpPr>
        <p:spPr>
          <a:xfrm>
            <a:off x="999067" y="2121959"/>
            <a:ext cx="9965268" cy="3762375"/>
          </a:xfrm>
        </p:spPr>
        <p:txBody>
          <a:bodyPr>
            <a:normAutofit/>
          </a:bodyPr>
          <a:lstStyle/>
          <a:p>
            <a:pPr marL="0" indent="0">
              <a:buNone/>
            </a:pPr>
            <a:r>
              <a:rPr lang="hu-HU" sz="2000" dirty="0" err="1"/>
              <a:t>Parameter</a:t>
            </a:r>
            <a:r>
              <a:rPr lang="hu-HU" sz="2000" dirty="0"/>
              <a:t> </a:t>
            </a:r>
            <a:r>
              <a:rPr lang="hu-HU" sz="2000" dirty="0" err="1"/>
              <a:t>čas</a:t>
            </a:r>
            <a:r>
              <a:rPr lang="hu-HU" sz="2000" dirty="0"/>
              <a:t>, </a:t>
            </a:r>
            <a:r>
              <a:rPr lang="hu-HU" sz="2000" dirty="0" err="1"/>
              <a:t>parameter</a:t>
            </a:r>
            <a:r>
              <a:rPr lang="hu-HU" sz="2000" dirty="0"/>
              <a:t> </a:t>
            </a:r>
            <a:r>
              <a:rPr lang="hu-HU" sz="2000" dirty="0" err="1" smtClean="0"/>
              <a:t>vek</a:t>
            </a:r>
            <a:r>
              <a:rPr lang="hu-HU" sz="2000" dirty="0" smtClean="0"/>
              <a:t> → </a:t>
            </a:r>
            <a:r>
              <a:rPr lang="hu-HU" sz="2000" dirty="0" err="1"/>
              <a:t>kalkovanie</a:t>
            </a:r>
            <a:endParaRPr lang="sk-SK" sz="2000" dirty="0"/>
          </a:p>
          <a:p>
            <a:pPr marL="719138"/>
            <a:r>
              <a:rPr lang="hu-HU" sz="2000" i="1" dirty="0" err="1"/>
              <a:t>pliesť</a:t>
            </a:r>
            <a:r>
              <a:rPr lang="hu-HU" sz="2000" i="1" dirty="0"/>
              <a:t> – köt – </a:t>
            </a:r>
            <a:r>
              <a:rPr lang="hu-HU" sz="2000" i="1" dirty="0" err="1"/>
              <a:t>viazať</a:t>
            </a:r>
            <a:endParaRPr lang="sk-SK" sz="2000" i="1" dirty="0"/>
          </a:p>
          <a:p>
            <a:pPr marL="719138"/>
            <a:r>
              <a:rPr lang="hu-HU" sz="2000" i="1" dirty="0" err="1"/>
              <a:t>bude</a:t>
            </a:r>
            <a:r>
              <a:rPr lang="hu-HU" sz="2000" i="1" dirty="0"/>
              <a:t> </a:t>
            </a:r>
            <a:r>
              <a:rPr lang="hu-HU" sz="2000" i="1" dirty="0" err="1"/>
              <a:t>sa</a:t>
            </a:r>
            <a:r>
              <a:rPr lang="hu-HU" sz="2000" i="1" dirty="0"/>
              <a:t> </a:t>
            </a:r>
            <a:r>
              <a:rPr lang="hu-HU" sz="2000" i="1" dirty="0" err="1"/>
              <a:t>vydariť</a:t>
            </a:r>
            <a:r>
              <a:rPr lang="hu-HU" sz="2000" i="1" dirty="0"/>
              <a:t> – fog sikerülni</a:t>
            </a:r>
            <a:endParaRPr lang="sk-SK" sz="2000" i="1" dirty="0"/>
          </a:p>
          <a:p>
            <a:pPr marL="719138"/>
            <a:r>
              <a:rPr lang="hu-HU" sz="2000" i="1" dirty="0" err="1"/>
              <a:t>vrtací</a:t>
            </a:r>
            <a:r>
              <a:rPr lang="hu-HU" sz="2000" i="1" dirty="0"/>
              <a:t> </a:t>
            </a:r>
            <a:r>
              <a:rPr lang="hu-HU" sz="2000" i="1" dirty="0" err="1"/>
              <a:t>stroj</a:t>
            </a:r>
            <a:r>
              <a:rPr lang="hu-HU" sz="2000" i="1" dirty="0"/>
              <a:t> – fúrógép </a:t>
            </a:r>
            <a:endParaRPr lang="sk-SK" sz="2000" i="1" dirty="0"/>
          </a:p>
          <a:p>
            <a:pPr marL="719138"/>
            <a:r>
              <a:rPr lang="hu-HU" sz="2000" i="1" dirty="0" err="1"/>
              <a:t>uhlové</a:t>
            </a:r>
            <a:r>
              <a:rPr lang="hu-HU" sz="2000" i="1" dirty="0"/>
              <a:t> </a:t>
            </a:r>
            <a:r>
              <a:rPr lang="hu-HU" sz="2000" i="1" dirty="0" err="1"/>
              <a:t>bane</a:t>
            </a:r>
            <a:r>
              <a:rPr lang="hu-HU" sz="2000" i="1" dirty="0"/>
              <a:t> – szénbánya</a:t>
            </a:r>
            <a:endParaRPr lang="sk-SK" sz="2000" i="1" dirty="0"/>
          </a:p>
          <a:p>
            <a:pPr marL="719138"/>
            <a:r>
              <a:rPr lang="hu-HU" sz="2000" i="1" dirty="0" err="1"/>
              <a:t>značky</a:t>
            </a:r>
            <a:r>
              <a:rPr lang="hu-HU" sz="2000" i="1" dirty="0"/>
              <a:t> </a:t>
            </a:r>
            <a:r>
              <a:rPr lang="hu-HU" sz="2000" i="1" dirty="0" err="1"/>
              <a:t>kravy</a:t>
            </a:r>
            <a:r>
              <a:rPr lang="hu-HU" sz="2000" i="1" dirty="0"/>
              <a:t> – tehén fajta</a:t>
            </a:r>
            <a:endParaRPr lang="sk-SK" sz="2000" i="1" dirty="0"/>
          </a:p>
          <a:p>
            <a:pPr marL="0" indent="0">
              <a:buNone/>
            </a:pPr>
            <a:r>
              <a:rPr lang="hu-HU" sz="2000" dirty="0"/>
              <a:t>Terminológia:</a:t>
            </a:r>
            <a:endParaRPr lang="sk-SK" sz="2000" dirty="0"/>
          </a:p>
          <a:p>
            <a:pPr marL="719138"/>
            <a:r>
              <a:rPr lang="hu-HU" sz="2000" i="1" dirty="0" err="1"/>
              <a:t>všeobecná</a:t>
            </a:r>
            <a:r>
              <a:rPr lang="hu-HU" sz="2000" i="1" dirty="0"/>
              <a:t> </a:t>
            </a:r>
            <a:r>
              <a:rPr lang="hu-HU" sz="2000" i="1" dirty="0" err="1"/>
              <a:t>škola</a:t>
            </a:r>
            <a:endParaRPr lang="sk-SK" sz="2000" i="1" dirty="0"/>
          </a:p>
          <a:p>
            <a:pPr marL="719138"/>
            <a:r>
              <a:rPr lang="hu-HU" sz="2000" i="1" dirty="0" err="1"/>
              <a:t>slovenská</a:t>
            </a:r>
            <a:r>
              <a:rPr lang="hu-HU" sz="2000" i="1" dirty="0"/>
              <a:t> </a:t>
            </a:r>
            <a:r>
              <a:rPr lang="hu-HU" sz="2000" i="1" dirty="0" err="1"/>
              <a:t>vzdelanosť</a:t>
            </a:r>
            <a:endParaRPr lang="sk-SK" sz="2000" i="1" dirty="0"/>
          </a:p>
          <a:p>
            <a:endParaRPr lang="sk-SK" sz="2000" dirty="0"/>
          </a:p>
        </p:txBody>
      </p:sp>
    </p:spTree>
    <p:extLst>
      <p:ext uri="{BB962C8B-B14F-4D97-AF65-F5344CB8AC3E}">
        <p14:creationId xmlns:p14="http://schemas.microsoft.com/office/powerpoint/2010/main" val="98736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193800" y="822325"/>
            <a:ext cx="8593667" cy="1325563"/>
          </a:xfrm>
        </p:spPr>
        <p:txBody>
          <a:bodyPr/>
          <a:lstStyle/>
          <a:p>
            <a:r>
              <a:rPr lang="hu-HU" b="1" dirty="0" err="1">
                <a:solidFill>
                  <a:schemeClr val="accent1">
                    <a:lumMod val="75000"/>
                  </a:schemeClr>
                </a:solidFill>
              </a:rPr>
              <a:t>Časť</a:t>
            </a:r>
            <a:r>
              <a:rPr lang="hu-HU" b="1" dirty="0">
                <a:solidFill>
                  <a:schemeClr val="accent1">
                    <a:lumMod val="75000"/>
                  </a:schemeClr>
                </a:solidFill>
              </a:rPr>
              <a:t> A </a:t>
            </a:r>
            <a:br>
              <a:rPr lang="hu-HU" b="1" dirty="0">
                <a:solidFill>
                  <a:schemeClr val="accent1">
                    <a:lumMod val="75000"/>
                  </a:schemeClr>
                </a:solidFill>
              </a:rPr>
            </a:br>
            <a:r>
              <a:rPr lang="hu-HU" b="1" dirty="0" err="1">
                <a:solidFill>
                  <a:schemeClr val="accent1">
                    <a:lumMod val="75000"/>
                  </a:schemeClr>
                </a:solidFill>
              </a:rPr>
              <a:t>Vstup</a:t>
            </a:r>
            <a:r>
              <a:rPr lang="hu-HU" b="1" dirty="0">
                <a:solidFill>
                  <a:schemeClr val="accent1">
                    <a:lumMod val="75000"/>
                  </a:schemeClr>
                </a:solidFill>
              </a:rPr>
              <a:t> </a:t>
            </a:r>
            <a:r>
              <a:rPr lang="hu-HU" b="1" dirty="0" err="1">
                <a:solidFill>
                  <a:schemeClr val="accent1">
                    <a:lumMod val="75000"/>
                  </a:schemeClr>
                </a:solidFill>
              </a:rPr>
              <a:t>do</a:t>
            </a:r>
            <a:r>
              <a:rPr lang="hu-HU" b="1" dirty="0">
                <a:solidFill>
                  <a:schemeClr val="accent1">
                    <a:lumMod val="75000"/>
                  </a:schemeClr>
                </a:solidFill>
              </a:rPr>
              <a:t> </a:t>
            </a:r>
            <a:r>
              <a:rPr lang="hu-HU" b="1" dirty="0" err="1">
                <a:solidFill>
                  <a:schemeClr val="accent1">
                    <a:lumMod val="75000"/>
                  </a:schemeClr>
                </a:solidFill>
              </a:rPr>
              <a:t>problematiky</a:t>
            </a:r>
            <a:endParaRPr lang="sk-SK" dirty="0"/>
          </a:p>
        </p:txBody>
      </p:sp>
      <p:sp>
        <p:nvSpPr>
          <p:cNvPr id="3" name="Zástupný symbol obsahu 2"/>
          <p:cNvSpPr>
            <a:spLocks noGrp="1"/>
          </p:cNvSpPr>
          <p:nvPr>
            <p:ph idx="1"/>
          </p:nvPr>
        </p:nvSpPr>
        <p:spPr>
          <a:xfrm>
            <a:off x="1193800" y="2418295"/>
            <a:ext cx="8593667" cy="3533775"/>
          </a:xfrm>
        </p:spPr>
        <p:txBody>
          <a:bodyPr/>
          <a:lstStyle/>
          <a:p>
            <a:r>
              <a:rPr lang="sk-SK" b="1" dirty="0"/>
              <a:t>Ktoré faktory ovplyvňujú používanie jazyka?</a:t>
            </a:r>
          </a:p>
          <a:p>
            <a:r>
              <a:rPr lang="sk-SK" b="1" dirty="0"/>
              <a:t>Generačný aspekt</a:t>
            </a:r>
          </a:p>
          <a:p>
            <a:r>
              <a:rPr lang="sk-SK" b="1" dirty="0"/>
              <a:t>Rodový aspekt</a:t>
            </a:r>
          </a:p>
          <a:p>
            <a:r>
              <a:rPr lang="sk-SK" b="1" dirty="0"/>
              <a:t>Komponenty a zložky postojov k jazyku </a:t>
            </a:r>
            <a:endParaRPr lang="sk-SK" dirty="0"/>
          </a:p>
        </p:txBody>
      </p:sp>
    </p:spTree>
    <p:extLst>
      <p:ext uri="{BB962C8B-B14F-4D97-AF65-F5344CB8AC3E}">
        <p14:creationId xmlns:p14="http://schemas.microsoft.com/office/powerpoint/2010/main" val="2113792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63600" y="746125"/>
            <a:ext cx="10515600" cy="1325563"/>
          </a:xfrm>
        </p:spPr>
        <p:txBody>
          <a:bodyPr>
            <a:normAutofit/>
          </a:bodyPr>
          <a:lstStyle/>
          <a:p>
            <a:r>
              <a:rPr lang="sk-SK" sz="3600" i="1" dirty="0"/>
              <a:t>Tóth </a:t>
            </a:r>
            <a:r>
              <a:rPr lang="sk-SK" sz="3600" i="1" dirty="0" err="1"/>
              <a:t>Sándor</a:t>
            </a:r>
            <a:r>
              <a:rPr lang="sk-SK" sz="3600" i="1" dirty="0"/>
              <a:t> </a:t>
            </a:r>
            <a:r>
              <a:rPr lang="sk-SK" sz="3600" i="1" dirty="0" err="1"/>
              <a:t>János</a:t>
            </a:r>
            <a:r>
              <a:rPr lang="sk-SK" sz="3600" i="1" dirty="0"/>
              <a:t> 2007: Postoj k dvojjazyčnosti v </a:t>
            </a:r>
            <a:r>
              <a:rPr lang="sk-SK" sz="3600" i="1" dirty="0" err="1" smtClean="0"/>
              <a:t>Slo-venskom</a:t>
            </a:r>
            <a:r>
              <a:rPr lang="sk-SK" sz="3600" i="1" dirty="0" smtClean="0"/>
              <a:t> </a:t>
            </a:r>
            <a:r>
              <a:rPr lang="sk-SK" sz="3600" i="1" dirty="0" err="1"/>
              <a:t>Komlóši</a:t>
            </a:r>
            <a:r>
              <a:rPr lang="sk-SK" sz="3600" i="1" dirty="0"/>
              <a:t> IN: Aktuálne problémy slovakistiky</a:t>
            </a:r>
            <a:endParaRPr lang="hu-HU" sz="3600" i="1" dirty="0"/>
          </a:p>
        </p:txBody>
      </p:sp>
      <p:sp>
        <p:nvSpPr>
          <p:cNvPr id="3" name="Zástupný symbol obsahu 2"/>
          <p:cNvSpPr>
            <a:spLocks noGrp="1"/>
          </p:cNvSpPr>
          <p:nvPr>
            <p:ph idx="1"/>
          </p:nvPr>
        </p:nvSpPr>
        <p:spPr>
          <a:xfrm>
            <a:off x="863600" y="2206625"/>
            <a:ext cx="10371667" cy="2814108"/>
          </a:xfrm>
        </p:spPr>
        <p:txBody>
          <a:bodyPr>
            <a:noAutofit/>
          </a:bodyPr>
          <a:lstStyle/>
          <a:p>
            <a:r>
              <a:rPr lang="sk-SK" sz="2000" dirty="0"/>
              <a:t>Na otázku „</a:t>
            </a:r>
            <a:r>
              <a:rPr lang="sk-SK" sz="2000" i="1" dirty="0"/>
              <a:t>Ktorý jazyk je vám bližší?”</a:t>
            </a:r>
            <a:r>
              <a:rPr lang="sk-SK" sz="2000" dirty="0"/>
              <a:t> označilo oba jazyky 55 % opýtaných (38 osôb) , 15 % (11 osôb) uviedlo slovenský jazyk a 29 % (20 osôb) si vybralo maďarčinu. Tento výsledok dokazuje silnú dvojitú väzbu. </a:t>
            </a:r>
            <a:endParaRPr lang="hu-HU" sz="2000" dirty="0"/>
          </a:p>
          <a:p>
            <a:r>
              <a:rPr lang="sk-SK" sz="2000" dirty="0"/>
              <a:t>Štandardný jazyk používaný na Slovensku má na prvý pohľad vysokú prestíž, veď takmer 70 % respondentov (47 osôb) pokladá tento jazykový útvar za krajší, ale toto konštatovanie je zatienené názorom, podľa ktorého 80 % opýtaných (54 osôb) pokladá spisovnú slovenčinu za ťažší jazyk. V Slovenskom </a:t>
            </a:r>
            <a:r>
              <a:rPr lang="sk-SK" sz="2000" dirty="0" err="1"/>
              <a:t>Komlóši</a:t>
            </a:r>
            <a:r>
              <a:rPr lang="sk-SK" sz="2000" dirty="0"/>
              <a:t> používajú pomerne archaickú formu stredoslovenského nárečia. Preto je </a:t>
            </a:r>
            <a:r>
              <a:rPr lang="sk-SK" sz="2000" dirty="0" err="1"/>
              <a:t>komlóšske</a:t>
            </a:r>
            <a:r>
              <a:rPr lang="sk-SK" sz="2000" dirty="0"/>
              <a:t> nárečie tak zreteľne odlišné od dnešného štandardného slovenského jazyka.</a:t>
            </a:r>
            <a:endParaRPr lang="hu-HU" sz="2000" dirty="0"/>
          </a:p>
        </p:txBody>
      </p:sp>
    </p:spTree>
    <p:extLst>
      <p:ext uri="{BB962C8B-B14F-4D97-AF65-F5344CB8AC3E}">
        <p14:creationId xmlns:p14="http://schemas.microsoft.com/office/powerpoint/2010/main" val="32176140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939800" y="987425"/>
            <a:ext cx="9948333" cy="5066242"/>
          </a:xfrm>
        </p:spPr>
        <p:txBody>
          <a:bodyPr>
            <a:normAutofit/>
          </a:bodyPr>
          <a:lstStyle/>
          <a:p>
            <a:r>
              <a:rPr lang="sk-SK" sz="2000" dirty="0"/>
              <a:t>Väčšina </a:t>
            </a:r>
            <a:r>
              <a:rPr lang="sk-SK" sz="2000" dirty="0" err="1"/>
              <a:t>Komlóšanov</a:t>
            </a:r>
            <a:r>
              <a:rPr lang="sk-SK" sz="2000" dirty="0"/>
              <a:t> pokladá svoje nárečie za kultúrnu hodnotu, pričom uznáva primárnosť spisovného jazyka – aj v miestnej základnej škole vyučujú spisovnú slovenčinu. </a:t>
            </a:r>
          </a:p>
          <a:p>
            <a:r>
              <a:rPr lang="sk-SK" sz="2000" dirty="0"/>
              <a:t>Odpovede na otázku „</a:t>
            </a:r>
            <a:r>
              <a:rPr lang="sk-SK" sz="2000" i="1" dirty="0"/>
              <a:t>Ktorý jazyk je užitočnejší?”</a:t>
            </a:r>
            <a:r>
              <a:rPr lang="sk-SK" sz="2000" dirty="0"/>
              <a:t> záviseli od toho, či odpovedajúci rozmýšľal v miestnej relácii alebo vo všeobecnosti. </a:t>
            </a:r>
          </a:p>
          <a:p>
            <a:r>
              <a:rPr lang="sk-SK" sz="2000" dirty="0"/>
              <a:t>V prvom prípade je užitočnejšie </a:t>
            </a:r>
            <a:r>
              <a:rPr lang="sk-SK" sz="2000" dirty="0" err="1"/>
              <a:t>komlóšske</a:t>
            </a:r>
            <a:r>
              <a:rPr lang="sk-SK" sz="2000" dirty="0"/>
              <a:t> nárečie  (26 %, 17 osôb), v druhom prípade sa však slovenčina ako spisovný jazyk, ktorý sa vyučuje v škole, dostáva do popredia (43 %, 28 osôb). 30 % odpovedajúcich (20 osôb) ich pokladá za rovnako užitočné</a:t>
            </a:r>
            <a:r>
              <a:rPr lang="sk-SK" sz="2000" dirty="0" smtClean="0"/>
              <a:t>.</a:t>
            </a:r>
          </a:p>
          <a:p>
            <a:r>
              <a:rPr lang="sk-SK" sz="2000" dirty="0"/>
              <a:t>Pri štvrtej zo série otázok vzťahujúcich sa na posúdenie </a:t>
            </a:r>
            <a:r>
              <a:rPr lang="sk-SK" sz="2000" dirty="0" err="1"/>
              <a:t>komlóšskeho</a:t>
            </a:r>
            <a:r>
              <a:rPr lang="sk-SK" sz="2000" dirty="0"/>
              <a:t> nárečia a spisovnej slovenčiny „</a:t>
            </a:r>
            <a:r>
              <a:rPr lang="sk-SK" sz="2000" i="1" dirty="0"/>
              <a:t>Ktorý jazyk máte radšej? Ten, ktorým sa rozpráva v </a:t>
            </a:r>
            <a:r>
              <a:rPr lang="sk-SK" sz="2000" i="1" dirty="0" err="1"/>
              <a:t>Komlóši</a:t>
            </a:r>
            <a:r>
              <a:rPr lang="sk-SK" sz="2000" i="1" dirty="0"/>
              <a:t>, alebo ten, ktorým sa hovorí na Slovensku?”</a:t>
            </a:r>
            <a:r>
              <a:rPr lang="sk-SK" sz="2000" dirty="0"/>
              <a:t> sa situácia mení: </a:t>
            </a:r>
          </a:p>
          <a:p>
            <a:r>
              <a:rPr lang="sk-SK" sz="2000" dirty="0"/>
              <a:t>Oproti spisovnému slovenskému jazyku, ktorý sa pokladal za krajší 61 % respondentov má radšej miestne nárečie, čo poukazuje na silnú citovú </a:t>
            </a:r>
            <a:r>
              <a:rPr lang="sk-SK" sz="2000" dirty="0" smtClean="0"/>
              <a:t>väzbu.</a:t>
            </a:r>
            <a:endParaRPr lang="hu-HU" sz="2000" dirty="0"/>
          </a:p>
        </p:txBody>
      </p:sp>
    </p:spTree>
    <p:extLst>
      <p:ext uri="{BB962C8B-B14F-4D97-AF65-F5344CB8AC3E}">
        <p14:creationId xmlns:p14="http://schemas.microsoft.com/office/powerpoint/2010/main" val="3603981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55134" y="729192"/>
            <a:ext cx="10515600" cy="1325563"/>
          </a:xfrm>
        </p:spPr>
        <p:txBody>
          <a:bodyPr>
            <a:normAutofit/>
          </a:bodyPr>
          <a:lstStyle/>
          <a:p>
            <a:r>
              <a:rPr lang="sk-SK" sz="3600" i="1" dirty="0"/>
              <a:t>TÓTH – TUŠKA – UHRINOVÁ – ŽILÁKOVÁ 2010: A </a:t>
            </a:r>
            <a:r>
              <a:rPr lang="sk-SK" sz="3600" i="1" dirty="0" err="1"/>
              <a:t>nyelvi</a:t>
            </a:r>
            <a:r>
              <a:rPr lang="sk-SK" sz="3600" i="1" dirty="0"/>
              <a:t> </a:t>
            </a:r>
            <a:r>
              <a:rPr lang="sk-SK" sz="3600" i="1" dirty="0" err="1"/>
              <a:t>másság</a:t>
            </a:r>
            <a:r>
              <a:rPr lang="sk-SK" sz="3600" i="1" dirty="0"/>
              <a:t> </a:t>
            </a:r>
            <a:r>
              <a:rPr lang="sk-SK" sz="3600" i="1" dirty="0" err="1"/>
              <a:t>dimenziói</a:t>
            </a:r>
            <a:r>
              <a:rPr lang="sk-SK" sz="3600" i="1" dirty="0"/>
              <a:t> </a:t>
            </a:r>
            <a:r>
              <a:rPr lang="sk-SK" sz="3600" i="1" dirty="0" err="1"/>
              <a:t>Tótkomlóson</a:t>
            </a:r>
            <a:endParaRPr lang="hu-HU" sz="3600" i="1" dirty="0"/>
          </a:p>
        </p:txBody>
      </p:sp>
      <p:sp>
        <p:nvSpPr>
          <p:cNvPr id="3" name="Zástupný symbol obsahu 2"/>
          <p:cNvSpPr>
            <a:spLocks noGrp="1"/>
          </p:cNvSpPr>
          <p:nvPr>
            <p:ph idx="1"/>
          </p:nvPr>
        </p:nvSpPr>
        <p:spPr>
          <a:xfrm>
            <a:off x="855134" y="2189692"/>
            <a:ext cx="10270067" cy="3339042"/>
          </a:xfrm>
        </p:spPr>
        <p:txBody>
          <a:bodyPr>
            <a:normAutofit/>
          </a:bodyPr>
          <a:lstStyle/>
          <a:p>
            <a:r>
              <a:rPr lang="sk-SK" sz="2000" dirty="0"/>
              <a:t>Príslušníkom staršej generácie je bližší slovenský jazyk, oni s ním ešte vyrastali. Pre nich je na Slovensku používaný štandard ťažší, keďže s ním neboli a nie sú v kontakte. Z ciest na Slovensko získali také zážitky, že na základe výslovnosti ich pokladali za tamojších Maďarov a upozorňovali ich, aby nehovorili po maďarsky. Spisovnú slovenčinu vyučovanú v škole pokladajú najstarší tiež za ťažkú, odvolávajúc sa, že „nerozumejú“ reči svojich vnukov</a:t>
            </a:r>
            <a:r>
              <a:rPr lang="sk-SK" sz="2000" dirty="0" smtClean="0"/>
              <a:t>.</a:t>
            </a:r>
          </a:p>
          <a:p>
            <a:r>
              <a:rPr lang="sk-SK" sz="2000" dirty="0"/>
              <a:t>Niekoľko pojmov z dotazníka tiež znamenalo pre nich problém. Starší ľudia veľmi signifikantne majú radšej a pokladajú za krajší slovenský jazyk ako maďarčinu. Posúdenie užitočnosti a stupňa „ťažkosti“ jazyka nesúvisí s vekom, tu sa uplatňujú racionálnejšie hľadiská. </a:t>
            </a:r>
          </a:p>
          <a:p>
            <a:r>
              <a:rPr lang="sk-SK" sz="2000" dirty="0"/>
              <a:t>S vekom respondenta nesúvisí ani jeho názor, či sa vo svete lepšie uplatní so slovenčinou alebo s maďarčinou</a:t>
            </a:r>
            <a:r>
              <a:rPr lang="sk-SK" sz="2000" dirty="0" smtClean="0"/>
              <a:t>.</a:t>
            </a:r>
            <a:endParaRPr lang="hu-HU" sz="2000" dirty="0"/>
          </a:p>
        </p:txBody>
      </p:sp>
    </p:spTree>
    <p:extLst>
      <p:ext uri="{BB962C8B-B14F-4D97-AF65-F5344CB8AC3E}">
        <p14:creationId xmlns:p14="http://schemas.microsoft.com/office/powerpoint/2010/main" val="16627276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931333" y="1063625"/>
            <a:ext cx="10380133" cy="4351338"/>
          </a:xfrm>
        </p:spPr>
        <p:txBody>
          <a:bodyPr>
            <a:normAutofit/>
          </a:bodyPr>
          <a:lstStyle/>
          <a:p>
            <a:r>
              <a:rPr lang="sk-SK" sz="2000" dirty="0" err="1"/>
              <a:t>Atitúdy</a:t>
            </a:r>
            <a:r>
              <a:rPr lang="sk-SK" sz="2000" dirty="0"/>
              <a:t> súvisiace s jazykovým správaním starších ľudí sú pesimistickejšie. Oni žili aj vtedy, keď ešte bola každodenným prirodzeným komunikačným prostriedkom v Slovenskom </a:t>
            </a:r>
            <a:r>
              <a:rPr lang="sk-SK" sz="2000" dirty="0" err="1"/>
              <a:t>Komlóši</a:t>
            </a:r>
            <a:r>
              <a:rPr lang="sk-SK" sz="2000" dirty="0"/>
              <a:t> slovenčina, oproti tomu dnešný stav používania jazyka ukazuje klesajúcu tendenciu. Mladí ľudia vidia snahu školy a menšinovej samosprávy zachovať slovenský jazyk a sami túto snahu podporujú, preto sa menej obávajú, že tento jazyk v Slovenskom </a:t>
            </a:r>
            <a:r>
              <a:rPr lang="sk-SK" sz="2000" dirty="0" err="1"/>
              <a:t>Komlóši</a:t>
            </a:r>
            <a:r>
              <a:rPr lang="sk-SK" sz="2000" dirty="0"/>
              <a:t> odumrie</a:t>
            </a:r>
            <a:r>
              <a:rPr lang="sk-SK" sz="2000" dirty="0" smtClean="0"/>
              <a:t>.</a:t>
            </a:r>
          </a:p>
          <a:p>
            <a:r>
              <a:rPr lang="sk-SK" sz="2000" dirty="0"/>
              <a:t>Vek ovplyvňuje posudzovanie dvojjazyčnosti takto: starší ľudia častejšie súhlasia s tým, že pre dvojjazyčnosť stačí, ak dvojjazyčný človek jednému z jazykov len rozumie. Z ostatných náhľadov odpovede neukazujú vekovú relevantnosť. </a:t>
            </a:r>
            <a:endParaRPr lang="hu-HU" sz="2000" dirty="0"/>
          </a:p>
        </p:txBody>
      </p:sp>
    </p:spTree>
    <p:extLst>
      <p:ext uri="{BB962C8B-B14F-4D97-AF65-F5344CB8AC3E}">
        <p14:creationId xmlns:p14="http://schemas.microsoft.com/office/powerpoint/2010/main" val="31257944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72066" y="864658"/>
            <a:ext cx="10515600" cy="1325563"/>
          </a:xfrm>
        </p:spPr>
        <p:txBody>
          <a:bodyPr>
            <a:noAutofit/>
          </a:bodyPr>
          <a:lstStyle/>
          <a:p>
            <a:r>
              <a:rPr lang="sk-SK" sz="3600" i="1" dirty="0" err="1"/>
              <a:t>Tušková</a:t>
            </a:r>
            <a:r>
              <a:rPr lang="sk-SK" sz="3600" i="1" dirty="0"/>
              <a:t> </a:t>
            </a:r>
            <a:r>
              <a:rPr lang="sk-SK" sz="3600" i="1" dirty="0" err="1"/>
              <a:t>Tünde</a:t>
            </a:r>
            <a:r>
              <a:rPr lang="sk-SK" sz="3600" i="1" dirty="0"/>
              <a:t> 2006: Výskum kultúrnych postojov </a:t>
            </a:r>
            <a:r>
              <a:rPr lang="sk-SK" sz="3600" i="1" dirty="0" err="1"/>
              <a:t>Komlóšskych</a:t>
            </a:r>
            <a:r>
              <a:rPr lang="sk-SK" sz="3600" i="1" dirty="0"/>
              <a:t> Slovákov. IN: Kultúra, jazyk a história Slovákov v Maďarsku</a:t>
            </a:r>
            <a:endParaRPr lang="hu-HU" sz="3600" i="1" dirty="0"/>
          </a:p>
        </p:txBody>
      </p:sp>
      <p:sp>
        <p:nvSpPr>
          <p:cNvPr id="3" name="Zástupný symbol obsahu 2"/>
          <p:cNvSpPr>
            <a:spLocks noGrp="1"/>
          </p:cNvSpPr>
          <p:nvPr>
            <p:ph idx="1"/>
          </p:nvPr>
        </p:nvSpPr>
        <p:spPr>
          <a:xfrm>
            <a:off x="872066" y="2528358"/>
            <a:ext cx="10388600" cy="3093508"/>
          </a:xfrm>
        </p:spPr>
        <p:txBody>
          <a:bodyPr>
            <a:normAutofit/>
          </a:bodyPr>
          <a:lstStyle/>
          <a:p>
            <a:r>
              <a:rPr lang="sk-SK" sz="2000" dirty="0"/>
              <a:t>Na základe rozborov sú vek a pohlavie  vo viacerých prípadoch v signifikantnom vzťahu s kultúrnymi postojmi k jazyku.</a:t>
            </a:r>
          </a:p>
          <a:p>
            <a:r>
              <a:rPr lang="sk-SK" sz="2000" dirty="0"/>
              <a:t>Vek respondentov sme dali do korelácie s otázkami  </a:t>
            </a:r>
            <a:r>
              <a:rPr lang="sk-SK" sz="2000" i="1" dirty="0"/>
              <a:t>„Ktorých spisovateľov máte radšej?”, ”Akú hudbu máte radšej?”</a:t>
            </a:r>
            <a:r>
              <a:rPr lang="sk-SK" sz="2000" dirty="0"/>
              <a:t> a </a:t>
            </a:r>
            <a:r>
              <a:rPr lang="sk-SK" sz="2000" i="1" dirty="0"/>
              <a:t> „Ktorá hymna vám je bližšia?”</a:t>
            </a:r>
            <a:r>
              <a:rPr lang="sk-SK" sz="2000" dirty="0"/>
              <a:t>. Jednoznačne vysvitlo, že pre vzťah veku a kultúrnych </a:t>
            </a:r>
            <a:r>
              <a:rPr lang="sk-SK" sz="2000" dirty="0" err="1"/>
              <a:t>atitúd</a:t>
            </a:r>
            <a:r>
              <a:rPr lang="sk-SK" sz="2000" i="1" dirty="0"/>
              <a:t> </a:t>
            </a:r>
            <a:r>
              <a:rPr lang="sk-SK" sz="2000" dirty="0"/>
              <a:t>je príznačná dominantne negatívna súvislosť. To znamená, že čím je slovenský </a:t>
            </a:r>
            <a:r>
              <a:rPr lang="sk-SK" sz="2000" dirty="0" err="1"/>
              <a:t>Komlóšan</a:t>
            </a:r>
            <a:r>
              <a:rPr lang="sk-SK" sz="2000" dirty="0"/>
              <a:t> starší, tým viac sa viaže k slovenským spisovateľom, má rád slovenskú hudbu. </a:t>
            </a:r>
          </a:p>
          <a:p>
            <a:r>
              <a:rPr lang="sk-SK" sz="2000" dirty="0"/>
              <a:t>Mladší ľudia pri nastolených otázkach uviedli, že bližšia im je maďarská hudba, maďarskí spisovatelia a maďarská hymna. Spomedzi opýtaných 69,6 % (48 osôb) odpovedalo </a:t>
            </a:r>
            <a:r>
              <a:rPr lang="sk-SK" sz="2000" i="1" dirty="0"/>
              <a:t>mám rovnako rád spisovateľov oboch národov, </a:t>
            </a:r>
            <a:r>
              <a:rPr lang="sk-SK" sz="2000" dirty="0"/>
              <a:t>27,5 % (19 osôb) </a:t>
            </a:r>
            <a:r>
              <a:rPr lang="sk-SK" sz="2000" i="1" dirty="0"/>
              <a:t>mám radšej maďarských spisovateľov,</a:t>
            </a:r>
            <a:r>
              <a:rPr lang="sk-SK" sz="2000" dirty="0"/>
              <a:t> a 2,9 % (2 osoby) </a:t>
            </a:r>
            <a:r>
              <a:rPr lang="sk-SK" sz="2000" i="1" dirty="0"/>
              <a:t>mám radšej slovenských spisovateľov.</a:t>
            </a:r>
            <a:r>
              <a:rPr lang="sk-SK" sz="2000" dirty="0"/>
              <a:t> </a:t>
            </a:r>
            <a:endParaRPr lang="hu-HU" sz="2000" dirty="0"/>
          </a:p>
        </p:txBody>
      </p:sp>
    </p:spTree>
    <p:extLst>
      <p:ext uri="{BB962C8B-B14F-4D97-AF65-F5344CB8AC3E}">
        <p14:creationId xmlns:p14="http://schemas.microsoft.com/office/powerpoint/2010/main" val="30301966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000" b="1" dirty="0">
                <a:latin typeface="+mn-lt"/>
              </a:rPr>
              <a:t>Vplyv pohlavia na skúmané jazykové postoje</a:t>
            </a:r>
            <a:endParaRPr lang="hu-HU" sz="4000" b="1" dirty="0">
              <a:latin typeface="+mn-lt"/>
            </a:endParaRPr>
          </a:p>
        </p:txBody>
      </p:sp>
      <p:sp>
        <p:nvSpPr>
          <p:cNvPr id="3" name="Zástupný symbol obsahu 2"/>
          <p:cNvSpPr>
            <a:spLocks noGrp="1"/>
          </p:cNvSpPr>
          <p:nvPr>
            <p:ph idx="1"/>
          </p:nvPr>
        </p:nvSpPr>
        <p:spPr>
          <a:xfrm>
            <a:off x="838200" y="1825625"/>
            <a:ext cx="10397067" cy="4351338"/>
          </a:xfrm>
        </p:spPr>
        <p:txBody>
          <a:bodyPr>
            <a:normAutofit/>
          </a:bodyPr>
          <a:lstStyle/>
          <a:p>
            <a:r>
              <a:rPr lang="sk-SK" sz="2000" dirty="0"/>
              <a:t>Medzi mužmi sme našli viacerých, pre ktorých je maďarčina ťažšia než slovenčina. Nie preto, lebo lepšie vedia po slovensky a osvojiť si maďarský jazyk im robí ťažkosti, ale preto, lebo myslia na gramatický systém maďarského jazyka, ktorý sa veľmi odlišuje od indoeurópskych jazykov. Mnohí z nich tak odpovedali na otázku, akoby si Slovák mal osvojiť maďarčinu ako cudzí jazyk. </a:t>
            </a:r>
          </a:p>
          <a:p>
            <a:r>
              <a:rPr lang="sk-SK" sz="2000" dirty="0"/>
              <a:t>Ženy majú trochu radšej slovenčinu, ale väčšine je to jedno. Tento výsledok len zdanlivo ovplyvňuje pohlavie, reálny podklad treba hľadať v zamestnaní (medzi respondentmi bola prevaha učiteliek).</a:t>
            </a:r>
            <a:endParaRPr lang="hu-HU" sz="2000" dirty="0"/>
          </a:p>
          <a:p>
            <a:r>
              <a:rPr lang="sk-SK" sz="2000" dirty="0"/>
              <a:t>Muži sú k miešaniu jazykových kódov zhovievavejší, pokladajú ho za prirodzenosť, kým ženy, medzi ktorými je veľa pedagógov, sa tomuto javu snažia vyhýbať. Muži chodili/chodia častejšie pracovať inde, čím sa viac dostávali do kontaktu s maďarským jazykom. Tieto odlišnosti v zamestnaní ovplyvňujú rozdiely jazykových postojov medzi pohlaviami</a:t>
            </a:r>
            <a:r>
              <a:rPr lang="sk-SK" sz="2000" dirty="0" smtClean="0"/>
              <a:t>.</a:t>
            </a:r>
            <a:endParaRPr lang="hu-HU" sz="2000" dirty="0"/>
          </a:p>
        </p:txBody>
      </p:sp>
    </p:spTree>
    <p:extLst>
      <p:ext uri="{BB962C8B-B14F-4D97-AF65-F5344CB8AC3E}">
        <p14:creationId xmlns:p14="http://schemas.microsoft.com/office/powerpoint/2010/main" val="41706348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838200" y="1029758"/>
            <a:ext cx="10354733" cy="4351338"/>
          </a:xfrm>
        </p:spPr>
        <p:txBody>
          <a:bodyPr>
            <a:normAutofit/>
          </a:bodyPr>
          <a:lstStyle/>
          <a:p>
            <a:r>
              <a:rPr lang="sk-SK" sz="2000" dirty="0"/>
              <a:t>Muži – podobne ako v prípade zmeny kódov – sú aj v posudzovaní dvojjazyčnosti zhovievavejší: mnohí odpovedali, že netreba ovládať obidva jazyky na úrovni materinského jazyka, respektíve že stačí aj pasívna znalosť jazyka.</a:t>
            </a:r>
          </a:p>
          <a:p>
            <a:r>
              <a:rPr lang="sk-SK" sz="2000" dirty="0"/>
              <a:t>Muži žijúci v zmiešanom manželstve neočakávajú od dvojjazyčného znalosť obidvoch jazykov, kým ženy žijúce v zmiešaných manželstvách nepovažujú za dvojjazyčnosť, ak niekto len pasívne ovláda jeden z jazykov.</a:t>
            </a:r>
            <a:endParaRPr lang="hu-HU" sz="2000" dirty="0"/>
          </a:p>
        </p:txBody>
      </p:sp>
    </p:spTree>
    <p:extLst>
      <p:ext uri="{BB962C8B-B14F-4D97-AF65-F5344CB8AC3E}">
        <p14:creationId xmlns:p14="http://schemas.microsoft.com/office/powerpoint/2010/main" val="34833529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
          <p:cNvSpPr>
            <a:spLocks noGrp="1" noChangeArrowheads="1"/>
          </p:cNvSpPr>
          <p:nvPr>
            <p:ph type="title"/>
          </p:nvPr>
        </p:nvSpPr>
        <p:spPr>
          <a:xfrm>
            <a:off x="889000" y="635000"/>
            <a:ext cx="10614115" cy="1278467"/>
          </a:xfrm>
        </p:spPr>
        <p:txBody>
          <a:bodyPr rtlCol="0">
            <a:noAutofit/>
          </a:bodyPr>
          <a:lstStyle/>
          <a:p>
            <a:pPr>
              <a:tabLst>
                <a:tab pos="0"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Lst>
              <a:defRPr/>
            </a:pPr>
            <a:r>
              <a:rPr lang="sk-SK" sz="3600" i="1" dirty="0"/>
              <a:t>HUŤKOVÁ, Anita – GYÖRGY, Ladislav 2017: </a:t>
            </a:r>
            <a:r>
              <a:rPr lang="sk-SK" sz="3600" i="1" dirty="0" smtClean="0"/>
              <a:t/>
            </a:r>
            <a:br>
              <a:rPr lang="sk-SK" sz="3600" i="1" dirty="0" smtClean="0"/>
            </a:br>
            <a:r>
              <a:rPr lang="sk-SK" sz="3600" i="1" dirty="0" smtClean="0"/>
              <a:t>Postoje </a:t>
            </a:r>
            <a:r>
              <a:rPr lang="sk-SK" sz="3600" i="1" dirty="0"/>
              <a:t>k jazyku, identite a prepínaniu kódov v kontexte bilingválnej komunikácie</a:t>
            </a:r>
            <a:endParaRPr lang="sk-SK" altLang="sk-SK" sz="3600" b="1" i="1" dirty="0"/>
          </a:p>
        </p:txBody>
      </p:sp>
      <p:sp>
        <p:nvSpPr>
          <p:cNvPr id="73731" name="Rectangle 2"/>
          <p:cNvSpPr>
            <a:spLocks noGrp="1" noChangeArrowheads="1"/>
          </p:cNvSpPr>
          <p:nvPr>
            <p:ph idx="1"/>
          </p:nvPr>
        </p:nvSpPr>
        <p:spPr>
          <a:xfrm>
            <a:off x="888999" y="2194086"/>
            <a:ext cx="10614115" cy="4092042"/>
          </a:xfrm>
        </p:spPr>
        <p:txBody>
          <a:bodyPr rtlCol="0">
            <a:normAutofit/>
          </a:bodyPr>
          <a:lstStyle/>
          <a:p>
            <a:pPr marL="1587" indent="0">
              <a:lnSpc>
                <a:spcPct val="150000"/>
              </a:lnSpc>
              <a:spcBef>
                <a:spcPts val="0"/>
              </a:spcBef>
              <a:buClr>
                <a:srgbClr val="FFFFFF"/>
              </a:buClr>
              <a:buSzPct val="45000"/>
              <a:buNone/>
              <a:tabLst>
                <a:tab pos="558744" algn="l"/>
                <a:tab pos="663509" algn="l"/>
                <a:tab pos="1112727" algn="l"/>
                <a:tab pos="1561944" algn="l"/>
                <a:tab pos="2011162" algn="l"/>
                <a:tab pos="2460379" algn="l"/>
                <a:tab pos="2909597" algn="l"/>
                <a:tab pos="3358814" algn="l"/>
                <a:tab pos="3808032" algn="l"/>
                <a:tab pos="4257249" algn="l"/>
                <a:tab pos="4706467" algn="l"/>
                <a:tab pos="5155684" algn="l"/>
                <a:tab pos="5604902" algn="l"/>
                <a:tab pos="6054120" algn="l"/>
                <a:tab pos="6503338" algn="l"/>
                <a:tab pos="6952555" algn="l"/>
                <a:tab pos="7401773" algn="l"/>
                <a:tab pos="7850990" algn="l"/>
                <a:tab pos="8300208" algn="l"/>
                <a:tab pos="8749425" algn="l"/>
                <a:tab pos="9198643" algn="l"/>
                <a:tab pos="9409759" algn="l"/>
                <a:tab pos="10133587" algn="l"/>
              </a:tabLst>
              <a:defRPr/>
            </a:pPr>
            <a:r>
              <a:rPr lang="sk-SK" altLang="sk-SK" sz="2000" dirty="0"/>
              <a:t>Jedným z najdôležitejších faktorov determinujúcich identitu  Maďarov  na  Slovensku  je  uvedomenie  si  príslušnosti  k tejto  komunite a takisto k maďarskému národu </a:t>
            </a:r>
          </a:p>
          <a:p>
            <a:pPr marL="1587" indent="0">
              <a:lnSpc>
                <a:spcPct val="150000"/>
              </a:lnSpc>
              <a:spcBef>
                <a:spcPts val="0"/>
              </a:spcBef>
              <a:buClr>
                <a:srgbClr val="FFFFFF"/>
              </a:buClr>
              <a:buSzPct val="45000"/>
              <a:buNone/>
              <a:tabLst>
                <a:tab pos="558744" algn="l"/>
                <a:tab pos="663509" algn="l"/>
                <a:tab pos="1112727" algn="l"/>
                <a:tab pos="1561944" algn="l"/>
                <a:tab pos="2011162" algn="l"/>
                <a:tab pos="2460379" algn="l"/>
                <a:tab pos="2909597" algn="l"/>
                <a:tab pos="3358814" algn="l"/>
                <a:tab pos="3808032" algn="l"/>
                <a:tab pos="4257249" algn="l"/>
                <a:tab pos="4706467" algn="l"/>
                <a:tab pos="5155684" algn="l"/>
                <a:tab pos="5604902" algn="l"/>
                <a:tab pos="6054120" algn="l"/>
                <a:tab pos="6503338" algn="l"/>
                <a:tab pos="6952555" algn="l"/>
                <a:tab pos="7401773" algn="l"/>
                <a:tab pos="7850990" algn="l"/>
                <a:tab pos="8300208" algn="l"/>
                <a:tab pos="8749425" algn="l"/>
                <a:tab pos="9198643" algn="l"/>
                <a:tab pos="9409759" algn="l"/>
                <a:tab pos="10133587" algn="l"/>
              </a:tabLst>
              <a:defRPr/>
            </a:pPr>
            <a:r>
              <a:rPr lang="sk-SK" altLang="sk-SK" sz="2000" dirty="0"/>
              <a:t>prejav silnej národnej identity je jazyková lojalita</a:t>
            </a:r>
          </a:p>
          <a:p>
            <a:pPr marL="1587" indent="0">
              <a:lnSpc>
                <a:spcPct val="150000"/>
              </a:lnSpc>
              <a:spcBef>
                <a:spcPts val="0"/>
              </a:spcBef>
              <a:buClr>
                <a:srgbClr val="FFFFFF"/>
              </a:buClr>
              <a:buSzPct val="45000"/>
              <a:buNone/>
              <a:tabLst>
                <a:tab pos="558744" algn="l"/>
                <a:tab pos="663509" algn="l"/>
                <a:tab pos="1112727" algn="l"/>
                <a:tab pos="1561944" algn="l"/>
                <a:tab pos="2011162" algn="l"/>
                <a:tab pos="2460379" algn="l"/>
                <a:tab pos="2909597" algn="l"/>
                <a:tab pos="3358814" algn="l"/>
                <a:tab pos="3808032" algn="l"/>
                <a:tab pos="4257249" algn="l"/>
                <a:tab pos="4706467" algn="l"/>
                <a:tab pos="5155684" algn="l"/>
                <a:tab pos="5604902" algn="l"/>
                <a:tab pos="6054120" algn="l"/>
                <a:tab pos="6503338" algn="l"/>
                <a:tab pos="6952555" algn="l"/>
                <a:tab pos="7401773" algn="l"/>
                <a:tab pos="7850990" algn="l"/>
                <a:tab pos="8300208" algn="l"/>
                <a:tab pos="8749425" algn="l"/>
                <a:tab pos="9198643" algn="l"/>
                <a:tab pos="9409759" algn="l"/>
                <a:tab pos="10133587" algn="l"/>
              </a:tabLst>
              <a:defRPr/>
            </a:pPr>
            <a:r>
              <a:rPr lang="sk-SK" altLang="sk-SK" sz="2000" dirty="0"/>
              <a:t>medzi príslušníkmi tejto minority ako prostriedok ústnej komunikácie používa sa zväčša maďarský jazyk takmer vo všetkých komunikačných doménach, dokonca aj v úradnom styku</a:t>
            </a:r>
          </a:p>
          <a:p>
            <a:pPr marL="558744" indent="-557157">
              <a:lnSpc>
                <a:spcPct val="150000"/>
              </a:lnSpc>
              <a:spcBef>
                <a:spcPts val="0"/>
              </a:spcBef>
              <a:buNone/>
              <a:tabLst>
                <a:tab pos="558744" algn="l"/>
                <a:tab pos="663509" algn="l"/>
                <a:tab pos="1112727" algn="l"/>
                <a:tab pos="1561944" algn="l"/>
                <a:tab pos="2011162" algn="l"/>
                <a:tab pos="2460379" algn="l"/>
                <a:tab pos="2909597" algn="l"/>
                <a:tab pos="3358814" algn="l"/>
                <a:tab pos="3808032" algn="l"/>
                <a:tab pos="4257249" algn="l"/>
                <a:tab pos="4706467" algn="l"/>
                <a:tab pos="5155684" algn="l"/>
                <a:tab pos="5604902" algn="l"/>
                <a:tab pos="6054120" algn="l"/>
                <a:tab pos="6503338" algn="l"/>
                <a:tab pos="6952555" algn="l"/>
                <a:tab pos="7401773" algn="l"/>
                <a:tab pos="7850990" algn="l"/>
                <a:tab pos="8300208" algn="l"/>
                <a:tab pos="8749425" algn="l"/>
                <a:tab pos="9198643" algn="l"/>
                <a:tab pos="9409759" algn="l"/>
                <a:tab pos="10133587" algn="l"/>
              </a:tabLst>
              <a:defRPr/>
            </a:pPr>
            <a:r>
              <a:rPr lang="sk-SK" altLang="sk-SK" sz="2000" dirty="0"/>
              <a:t>Slovenčina = „</a:t>
            </a:r>
            <a:r>
              <a:rPr lang="sk-SK" altLang="sk-SK" sz="2000" dirty="0" err="1"/>
              <a:t>they</a:t>
            </a:r>
            <a:r>
              <a:rPr lang="sk-SK" altLang="sk-SK" sz="2000" dirty="0"/>
              <a:t> </a:t>
            </a:r>
            <a:r>
              <a:rPr lang="sk-SK" altLang="sk-SK" sz="2000" dirty="0" err="1"/>
              <a:t>code</a:t>
            </a:r>
            <a:r>
              <a:rPr lang="sk-SK" altLang="sk-SK" sz="2000" dirty="0"/>
              <a:t>“</a:t>
            </a:r>
          </a:p>
          <a:p>
            <a:pPr marL="0" indent="1588">
              <a:lnSpc>
                <a:spcPct val="150000"/>
              </a:lnSpc>
              <a:spcBef>
                <a:spcPts val="0"/>
              </a:spcBef>
              <a:buNone/>
              <a:tabLst>
                <a:tab pos="661988" algn="l"/>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09113" algn="l"/>
                <a:tab pos="10133013" algn="l"/>
              </a:tabLst>
              <a:defRPr/>
            </a:pPr>
            <a:r>
              <a:rPr lang="sk-SK" altLang="sk-SK" sz="2000" dirty="0"/>
              <a:t>prostriedok komunikácie s príslušníkmi majority, ktorí neovládajú maďarský jazyk (alebo ho ovládajú slabšie, ako maďarský komunikačný partner ovláda slovenský jazyk). </a:t>
            </a:r>
          </a:p>
        </p:txBody>
      </p:sp>
    </p:spTree>
    <p:extLst>
      <p:ext uri="{BB962C8B-B14F-4D97-AF65-F5344CB8AC3E}">
        <p14:creationId xmlns:p14="http://schemas.microsoft.com/office/powerpoint/2010/main" val="2247060652"/>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idx="1"/>
          </p:nvPr>
        </p:nvSpPr>
        <p:spPr>
          <a:xfrm>
            <a:off x="973667" y="880532"/>
            <a:ext cx="10529448" cy="5335755"/>
          </a:xfrm>
        </p:spPr>
        <p:txBody>
          <a:bodyPr>
            <a:normAutofit/>
          </a:bodyPr>
          <a:lstStyle/>
          <a:p>
            <a:pPr marL="0" indent="0">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000" u="sng" dirty="0" smtClean="0"/>
              <a:t>Striedanie </a:t>
            </a:r>
            <a:r>
              <a:rPr lang="sk-SK" altLang="sk-SK" sz="2000" u="sng" dirty="0"/>
              <a:t>kódov :</a:t>
            </a:r>
          </a:p>
          <a:p>
            <a:pPr marL="0" indent="0">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000" dirty="0" smtClean="0"/>
              <a:t>a</a:t>
            </a:r>
            <a:r>
              <a:rPr lang="sk-SK" altLang="sk-SK" sz="2000" dirty="0"/>
              <a:t>) prepnutie/prepínanie bázového jazyka </a:t>
            </a:r>
          </a:p>
          <a:p>
            <a:pPr marL="541338" indent="-339725">
              <a:lnSpc>
                <a:spcPct val="150000"/>
              </a:lnSpc>
              <a:spcBef>
                <a:spcPts val="0"/>
              </a:spcBef>
            </a:pPr>
            <a:r>
              <a:rPr lang="sk-SK" altLang="sk-SK" sz="2000" dirty="0" smtClean="0"/>
              <a:t>dochádza </a:t>
            </a:r>
            <a:r>
              <a:rPr lang="sk-SK" altLang="sk-SK" sz="2000" dirty="0"/>
              <a:t>počas </a:t>
            </a:r>
            <a:r>
              <a:rPr lang="sk-SK" altLang="sk-SK" sz="2000" dirty="0" err="1"/>
              <a:t>diskurzu</a:t>
            </a:r>
            <a:r>
              <a:rPr lang="sk-SK" altLang="sk-SK" sz="2000" dirty="0"/>
              <a:t> k zmene bázového jazyka, a to raz alebo viackrát, na určitý čas alebo definitívne</a:t>
            </a:r>
          </a:p>
          <a:p>
            <a:pPr indent="-341279">
              <a:lnSpc>
                <a:spcPct val="150000"/>
              </a:lnSpc>
              <a:spcBef>
                <a:spcPts val="0"/>
              </a:spcBef>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endParaRPr lang="sk-SK" altLang="sk-SK" sz="2000" dirty="0"/>
          </a:p>
          <a:p>
            <a:pPr marL="0" indent="0">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000" dirty="0"/>
              <a:t>b) transfer</a:t>
            </a:r>
          </a:p>
          <a:p>
            <a:pPr marL="541338" indent="-339725">
              <a:lnSpc>
                <a:spcPct val="150000"/>
              </a:lnSpc>
              <a:spcBef>
                <a:spcPts val="0"/>
              </a:spcBef>
            </a:pPr>
            <a:r>
              <a:rPr lang="sk-SK" altLang="sk-SK" sz="2000" dirty="0"/>
              <a:t>v prípade transferu bázový jazyk ostáva nezmenený počas konverzácie (aspoň po určitý čas):  zo včleneného (inkorporovaného) jazyka do neho vnikajú elementy, ktoré si však zachovávajú určité fonetické charakteristiky.</a:t>
            </a:r>
          </a:p>
        </p:txBody>
      </p:sp>
    </p:spTree>
    <p:extLst>
      <p:ext uri="{BB962C8B-B14F-4D97-AF65-F5344CB8AC3E}">
        <p14:creationId xmlns:p14="http://schemas.microsoft.com/office/powerpoint/2010/main" val="831951011"/>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p:cNvSpPr>
            <a:spLocks noGrp="1" noChangeArrowheads="1"/>
          </p:cNvSpPr>
          <p:nvPr>
            <p:ph type="title"/>
          </p:nvPr>
        </p:nvSpPr>
        <p:spPr>
          <a:xfrm>
            <a:off x="897467" y="763935"/>
            <a:ext cx="10605648" cy="963265"/>
          </a:xfrm>
        </p:spPr>
        <p:txBody>
          <a:bodyPr>
            <a:noAutofit/>
          </a:bodyPr>
          <a:lstStyle/>
          <a:p>
            <a:pPr>
              <a:tabLst>
                <a:tab pos="0"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Lst>
            </a:pPr>
            <a:r>
              <a:rPr lang="sk-SK" altLang="sk-SK" sz="4000" b="1" dirty="0">
                <a:latin typeface="+mn-lt"/>
              </a:rPr>
              <a:t>Názory respondentov o materinskom jazyku</a:t>
            </a:r>
          </a:p>
        </p:txBody>
      </p:sp>
      <p:sp>
        <p:nvSpPr>
          <p:cNvPr id="77827" name="Rectangle 2"/>
          <p:cNvSpPr>
            <a:spLocks noGrp="1" noChangeArrowheads="1"/>
          </p:cNvSpPr>
          <p:nvPr>
            <p:ph idx="1"/>
          </p:nvPr>
        </p:nvSpPr>
        <p:spPr>
          <a:xfrm>
            <a:off x="897467" y="1811867"/>
            <a:ext cx="10605648" cy="4420293"/>
          </a:xfrm>
        </p:spPr>
        <p:txBody>
          <a:bodyPr rtlCol="0">
            <a:noAutofit/>
          </a:bodyPr>
          <a:lstStyle/>
          <a:p>
            <a:pPr marL="0" indent="1588">
              <a:lnSpc>
                <a:spcPct val="160000"/>
              </a:lnSpc>
              <a:spcBef>
                <a:spcPts val="0"/>
              </a:spcBef>
              <a:buClr>
                <a:srgbClr val="FFFFFF"/>
              </a:buClr>
              <a:buSzPct val="45000"/>
              <a:buFont typeface="Wingdings" panose="05000000000000000000" pitchFamily="2" charset="2"/>
              <a:buChar char=""/>
              <a:tabLst>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09113" algn="l"/>
                <a:tab pos="10133013" algn="l"/>
              </a:tabLst>
              <a:defRPr/>
            </a:pPr>
            <a:r>
              <a:rPr lang="sk-SK" altLang="sk-SK" sz="2000" b="1" dirty="0"/>
              <a:t>60,4 % respondentov</a:t>
            </a:r>
          </a:p>
          <a:p>
            <a:pPr marL="0" indent="1588">
              <a:lnSpc>
                <a:spcPct val="160000"/>
              </a:lnSpc>
              <a:spcBef>
                <a:spcPts val="0"/>
              </a:spcBef>
              <a:buNone/>
              <a:tabLst>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09113" algn="l"/>
                <a:tab pos="10133013" algn="l"/>
              </a:tabLst>
              <a:defRPr/>
            </a:pPr>
            <a:r>
              <a:rPr lang="sk-SK" altLang="sk-SK" sz="2000" dirty="0" smtClean="0"/>
              <a:t>	miluje </a:t>
            </a:r>
            <a:r>
              <a:rPr lang="sk-SK" altLang="sk-SK" sz="2000" dirty="0"/>
              <a:t>maďarčinu viac, ako ktorýkoľvek iný jazyk</a:t>
            </a:r>
          </a:p>
          <a:p>
            <a:pPr marL="0" indent="1588">
              <a:lnSpc>
                <a:spcPct val="160000"/>
              </a:lnSpc>
              <a:spcBef>
                <a:spcPts val="0"/>
              </a:spcBef>
              <a:buClr>
                <a:srgbClr val="FFFFFF"/>
              </a:buClr>
              <a:buSzPct val="45000"/>
              <a:buFont typeface="Wingdings" panose="05000000000000000000" pitchFamily="2" charset="2"/>
              <a:buChar char=""/>
              <a:tabLst>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09113" algn="l"/>
                <a:tab pos="10133013" algn="l"/>
              </a:tabLst>
              <a:defRPr/>
            </a:pPr>
            <a:r>
              <a:rPr lang="sk-SK" altLang="sk-SK" sz="2000" b="1" dirty="0"/>
              <a:t>77,6 % respondentov</a:t>
            </a:r>
          </a:p>
          <a:p>
            <a:pPr marL="0" indent="1588">
              <a:lnSpc>
                <a:spcPct val="160000"/>
              </a:lnSpc>
              <a:spcBef>
                <a:spcPts val="0"/>
              </a:spcBef>
              <a:buNone/>
              <a:tabLst>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09113" algn="l"/>
                <a:tab pos="10133013" algn="l"/>
              </a:tabLst>
              <a:defRPr/>
            </a:pPr>
            <a:r>
              <a:rPr lang="sk-SK" altLang="sk-SK" sz="2000" dirty="0" smtClean="0"/>
              <a:t>	v </a:t>
            </a:r>
            <a:r>
              <a:rPr lang="sk-SK" altLang="sk-SK" sz="2000" dirty="0"/>
              <a:t>komunikácii väčšinou uprednostňuje maďarský jazyk</a:t>
            </a:r>
          </a:p>
          <a:p>
            <a:pPr marL="0" indent="1588">
              <a:lnSpc>
                <a:spcPct val="160000"/>
              </a:lnSpc>
              <a:spcBef>
                <a:spcPts val="0"/>
              </a:spcBef>
              <a:buClr>
                <a:srgbClr val="FFFFFF"/>
              </a:buClr>
              <a:buSzPct val="45000"/>
              <a:buFont typeface="Wingdings" panose="05000000000000000000" pitchFamily="2" charset="2"/>
              <a:buChar char=""/>
              <a:tabLst>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09113" algn="l"/>
                <a:tab pos="10133013" algn="l"/>
              </a:tabLst>
              <a:defRPr/>
            </a:pPr>
            <a:r>
              <a:rPr lang="sk-SK" altLang="sk-SK" sz="2000" b="1" dirty="0" smtClean="0"/>
              <a:t>98,5</a:t>
            </a:r>
            <a:r>
              <a:rPr lang="sk-SK" altLang="sk-SK" sz="2000" b="1" dirty="0"/>
              <a:t> % respondentov </a:t>
            </a:r>
          </a:p>
          <a:p>
            <a:pPr marL="0" indent="1588">
              <a:lnSpc>
                <a:spcPct val="160000"/>
              </a:lnSpc>
              <a:spcBef>
                <a:spcPts val="0"/>
              </a:spcBef>
              <a:buNone/>
              <a:tabLst>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09113" algn="l"/>
                <a:tab pos="10133013" algn="l"/>
              </a:tabLst>
              <a:defRPr/>
            </a:pPr>
            <a:r>
              <a:rPr lang="sk-SK" altLang="sk-SK" sz="2000" dirty="0"/>
              <a:t> </a:t>
            </a:r>
            <a:r>
              <a:rPr lang="sk-SK" altLang="sk-SK" sz="2000" dirty="0" smtClean="0"/>
              <a:t>	je </a:t>
            </a:r>
            <a:r>
              <a:rPr lang="sk-SK" altLang="sk-SK" sz="2000" dirty="0"/>
              <a:t>dôležité hovoriť „peknou a čistou“ maďarčinou</a:t>
            </a:r>
          </a:p>
          <a:p>
            <a:pPr marL="0" indent="1588">
              <a:lnSpc>
                <a:spcPct val="160000"/>
              </a:lnSpc>
              <a:spcBef>
                <a:spcPts val="0"/>
              </a:spcBef>
              <a:buNone/>
              <a:tabLst>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09113" algn="l"/>
                <a:tab pos="10133013" algn="l"/>
              </a:tabLst>
              <a:defRPr/>
            </a:pPr>
            <a:r>
              <a:rPr lang="sk-SK" altLang="sk-SK" sz="2000" dirty="0"/>
              <a:t> </a:t>
            </a:r>
          </a:p>
          <a:p>
            <a:pPr marL="0" indent="1588">
              <a:lnSpc>
                <a:spcPct val="160000"/>
              </a:lnSpc>
              <a:spcBef>
                <a:spcPts val="0"/>
              </a:spcBef>
              <a:buNone/>
              <a:tabLst>
                <a:tab pos="1111250" algn="l"/>
                <a:tab pos="1560513" algn="l"/>
                <a:tab pos="2009775" algn="l"/>
                <a:tab pos="2459038" algn="l"/>
                <a:tab pos="2908300" algn="l"/>
                <a:tab pos="3357563" algn="l"/>
                <a:tab pos="3806825" algn="l"/>
                <a:tab pos="4256088" algn="l"/>
                <a:tab pos="4705350" algn="l"/>
                <a:tab pos="5154613" algn="l"/>
                <a:tab pos="5603875" algn="l"/>
                <a:tab pos="6053138" algn="l"/>
                <a:tab pos="6502400" algn="l"/>
                <a:tab pos="6951663" algn="l"/>
                <a:tab pos="7400925" algn="l"/>
                <a:tab pos="7850188" algn="l"/>
                <a:tab pos="8299450" algn="l"/>
                <a:tab pos="8748713" algn="l"/>
                <a:tab pos="9197975" algn="l"/>
                <a:tab pos="9409113" algn="l"/>
                <a:tab pos="10133013" algn="l"/>
              </a:tabLst>
              <a:defRPr/>
            </a:pPr>
            <a:r>
              <a:rPr lang="sk-SK" altLang="sk-SK" sz="2000" dirty="0"/>
              <a:t>Jednou z príčin tohto postoja u žiakov je laické presvedčenie, že miešanie jazykov prispieva k zániku materinského jazyka</a:t>
            </a:r>
          </a:p>
        </p:txBody>
      </p:sp>
    </p:spTree>
    <p:extLst>
      <p:ext uri="{BB962C8B-B14F-4D97-AF65-F5344CB8AC3E}">
        <p14:creationId xmlns:p14="http://schemas.microsoft.com/office/powerpoint/2010/main" val="1683483713"/>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3667" y="1050925"/>
            <a:ext cx="10515600" cy="1325563"/>
          </a:xfrm>
        </p:spPr>
        <p:txBody>
          <a:bodyPr>
            <a:normAutofit/>
          </a:bodyPr>
          <a:lstStyle/>
          <a:p>
            <a:r>
              <a:rPr lang="en-GB" sz="4000" dirty="0" err="1"/>
              <a:t>Najčastejšie</a:t>
            </a:r>
            <a:r>
              <a:rPr lang="en-GB" sz="4000" dirty="0"/>
              <a:t> </a:t>
            </a:r>
            <a:r>
              <a:rPr lang="en-GB" sz="4000" b="1" dirty="0" err="1"/>
              <a:t>sociologické</a:t>
            </a:r>
            <a:r>
              <a:rPr lang="en-GB" sz="4000" b="1" dirty="0"/>
              <a:t> </a:t>
            </a:r>
            <a:r>
              <a:rPr lang="en-GB" sz="4000" b="1" dirty="0" err="1"/>
              <a:t>faktory</a:t>
            </a:r>
            <a:r>
              <a:rPr lang="en-GB" sz="4000" dirty="0"/>
              <a:t> </a:t>
            </a:r>
            <a:r>
              <a:rPr lang="en-GB" sz="4000" dirty="0" err="1"/>
              <a:t>sú</a:t>
            </a:r>
            <a:r>
              <a:rPr lang="hu-HU" sz="4000" dirty="0"/>
              <a:t>:</a:t>
            </a:r>
            <a:endParaRPr lang="sk-SK" sz="4000" dirty="0"/>
          </a:p>
        </p:txBody>
      </p:sp>
      <p:sp>
        <p:nvSpPr>
          <p:cNvPr id="3" name="Content Placeholder 2"/>
          <p:cNvSpPr>
            <a:spLocks noGrp="1"/>
          </p:cNvSpPr>
          <p:nvPr>
            <p:ph idx="1"/>
          </p:nvPr>
        </p:nvSpPr>
        <p:spPr>
          <a:xfrm>
            <a:off x="973667" y="2130425"/>
            <a:ext cx="9804400" cy="2687108"/>
          </a:xfrm>
        </p:spPr>
        <p:txBody>
          <a:bodyPr>
            <a:normAutofit/>
          </a:bodyPr>
          <a:lstStyle/>
          <a:p>
            <a:pPr marL="719138">
              <a:buFontTx/>
              <a:buChar char="-"/>
            </a:pPr>
            <a:r>
              <a:rPr lang="en-GB" i="1" dirty="0" err="1" smtClean="0"/>
              <a:t>vek</a:t>
            </a:r>
            <a:r>
              <a:rPr lang="en-GB" i="1" dirty="0" smtClean="0"/>
              <a:t> </a:t>
            </a:r>
            <a:r>
              <a:rPr lang="en-GB" dirty="0"/>
              <a:t>(</a:t>
            </a:r>
            <a:r>
              <a:rPr lang="en-GB" dirty="0" err="1"/>
              <a:t>medzigeneračné</a:t>
            </a:r>
            <a:r>
              <a:rPr lang="en-GB" dirty="0"/>
              <a:t> </a:t>
            </a:r>
            <a:r>
              <a:rPr lang="en-GB" dirty="0" err="1"/>
              <a:t>jazykové</a:t>
            </a:r>
            <a:r>
              <a:rPr lang="en-GB" dirty="0"/>
              <a:t> </a:t>
            </a:r>
            <a:r>
              <a:rPr lang="en-GB" dirty="0" err="1"/>
              <a:t>rozdiely</a:t>
            </a:r>
            <a:r>
              <a:rPr lang="en-GB" dirty="0"/>
              <a:t>),</a:t>
            </a:r>
            <a:r>
              <a:rPr lang="en-GB" i="1" dirty="0"/>
              <a:t> </a:t>
            </a:r>
            <a:endParaRPr lang="hu-HU" i="1" dirty="0"/>
          </a:p>
          <a:p>
            <a:pPr marL="719138">
              <a:buFontTx/>
              <a:buChar char="-"/>
            </a:pPr>
            <a:r>
              <a:rPr lang="en-GB" i="1" dirty="0" err="1"/>
              <a:t>pohlavie</a:t>
            </a:r>
            <a:r>
              <a:rPr lang="en-GB" i="1" dirty="0"/>
              <a:t> </a:t>
            </a:r>
            <a:r>
              <a:rPr lang="en-GB" dirty="0"/>
              <a:t>(</a:t>
            </a:r>
            <a:r>
              <a:rPr lang="en-GB" dirty="0" err="1"/>
              <a:t>napr</a:t>
            </a:r>
            <a:r>
              <a:rPr lang="en-GB" dirty="0"/>
              <a:t>. </a:t>
            </a:r>
            <a:r>
              <a:rPr lang="en-GB" dirty="0" err="1"/>
              <a:t>odlišný</a:t>
            </a:r>
            <a:r>
              <a:rPr lang="en-GB" dirty="0"/>
              <a:t> </a:t>
            </a:r>
            <a:r>
              <a:rPr lang="en-GB" dirty="0" err="1"/>
              <a:t>výber</a:t>
            </a:r>
            <a:r>
              <a:rPr lang="en-GB" dirty="0"/>
              <a:t> </a:t>
            </a:r>
            <a:r>
              <a:rPr lang="en-GB" dirty="0" err="1"/>
              <a:t>slovnej</a:t>
            </a:r>
            <a:r>
              <a:rPr lang="en-GB" dirty="0"/>
              <a:t> </a:t>
            </a:r>
            <a:r>
              <a:rPr lang="en-GB" dirty="0" err="1"/>
              <a:t>zásoby</a:t>
            </a:r>
            <a:r>
              <a:rPr lang="en-GB" dirty="0"/>
              <a:t> u </a:t>
            </a:r>
            <a:r>
              <a:rPr lang="en-GB" dirty="0" err="1"/>
              <a:t>mužov</a:t>
            </a:r>
            <a:r>
              <a:rPr lang="en-GB" dirty="0"/>
              <a:t> a </a:t>
            </a:r>
            <a:r>
              <a:rPr lang="en-GB" dirty="0" err="1"/>
              <a:t>žien</a:t>
            </a:r>
            <a:r>
              <a:rPr lang="en-GB" dirty="0"/>
              <a:t>),</a:t>
            </a:r>
            <a:endParaRPr lang="sk-SK" dirty="0"/>
          </a:p>
          <a:p>
            <a:pPr marL="719138">
              <a:buNone/>
            </a:pPr>
            <a:r>
              <a:rPr lang="sk-SK" dirty="0" smtClean="0"/>
              <a:t>- </a:t>
            </a:r>
            <a:r>
              <a:rPr lang="en-GB" i="1" dirty="0" err="1" smtClean="0"/>
              <a:t>vzdelanie</a:t>
            </a:r>
            <a:r>
              <a:rPr lang="en-GB" i="1" dirty="0"/>
              <a:t>,</a:t>
            </a:r>
            <a:endParaRPr lang="sk-SK" i="1" dirty="0"/>
          </a:p>
          <a:p>
            <a:pPr marL="719138">
              <a:buNone/>
            </a:pPr>
            <a:r>
              <a:rPr lang="sk-SK" i="1" dirty="0" smtClean="0"/>
              <a:t>- </a:t>
            </a:r>
            <a:r>
              <a:rPr lang="en-GB" i="1" dirty="0" err="1"/>
              <a:t>povolanie</a:t>
            </a:r>
            <a:r>
              <a:rPr lang="en-GB" dirty="0"/>
              <a:t> </a:t>
            </a:r>
            <a:r>
              <a:rPr lang="en-GB" dirty="0" err="1"/>
              <a:t>atď</a:t>
            </a:r>
            <a:r>
              <a:rPr lang="en-GB" dirty="0"/>
              <a:t>.</a:t>
            </a:r>
          </a:p>
          <a:p>
            <a:endParaRPr lang="en-GB" dirty="0"/>
          </a:p>
        </p:txBody>
      </p:sp>
    </p:spTree>
    <p:extLst>
      <p:ext uri="{BB962C8B-B14F-4D97-AF65-F5344CB8AC3E}">
        <p14:creationId xmlns:p14="http://schemas.microsoft.com/office/powerpoint/2010/main" val="13593980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
          <p:cNvSpPr>
            <a:spLocks noGrp="1" noChangeArrowheads="1"/>
          </p:cNvSpPr>
          <p:nvPr>
            <p:ph type="title"/>
          </p:nvPr>
        </p:nvSpPr>
        <p:spPr>
          <a:xfrm>
            <a:off x="905933" y="763936"/>
            <a:ext cx="10597182" cy="827798"/>
          </a:xfrm>
        </p:spPr>
        <p:txBody>
          <a:bodyPr>
            <a:normAutofit/>
          </a:bodyPr>
          <a:lstStyle/>
          <a:p>
            <a:pPr>
              <a:tabLst>
                <a:tab pos="0"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Lst>
            </a:pPr>
            <a:r>
              <a:rPr lang="sk-SK" altLang="sk-SK" sz="4000" b="1" dirty="0">
                <a:latin typeface="+mn-lt"/>
              </a:rPr>
              <a:t>Postoje respondentov k materinskému jazyku </a:t>
            </a:r>
          </a:p>
        </p:txBody>
      </p:sp>
      <p:sp>
        <p:nvSpPr>
          <p:cNvPr id="43011" name="Rectangle 2"/>
          <p:cNvSpPr>
            <a:spLocks noGrp="1" noChangeArrowheads="1"/>
          </p:cNvSpPr>
          <p:nvPr>
            <p:ph idx="1"/>
          </p:nvPr>
        </p:nvSpPr>
        <p:spPr>
          <a:xfrm>
            <a:off x="1024467" y="1820333"/>
            <a:ext cx="10478648" cy="4411827"/>
          </a:xfrm>
        </p:spPr>
        <p:txBody>
          <a:bodyPr>
            <a:normAutofit fontScale="77500" lnSpcReduction="20000"/>
          </a:bodyPr>
          <a:lstStyle/>
          <a:p>
            <a:pPr marL="0" indent="0">
              <a:lnSpc>
                <a:spcPct val="17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b="1" dirty="0"/>
              <a:t>1A. Aký máte vzťah k svojmu maďarskému materinskému jazyku? </a:t>
            </a:r>
            <a:r>
              <a:rPr lang="sk-SK" altLang="sk-SK" b="1" dirty="0" smtClean="0"/>
              <a:t>(</a:t>
            </a:r>
            <a:r>
              <a:rPr lang="sk-SK" altLang="sk-SK" b="1" dirty="0"/>
              <a:t>N = 490, 100 %)</a:t>
            </a:r>
          </a:p>
          <a:p>
            <a:pPr marL="355600" indent="-355600">
              <a:lnSpc>
                <a:spcPct val="17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dirty="0" smtClean="0"/>
              <a:t>	a</a:t>
            </a:r>
            <a:r>
              <a:rPr lang="sk-SK" altLang="sk-SK" dirty="0"/>
              <a:t>) mám ho najradšej zo všetkých jazykov 296 60,41 %</a:t>
            </a:r>
          </a:p>
          <a:p>
            <a:pPr marL="355600" indent="-355600">
              <a:lnSpc>
                <a:spcPct val="17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dirty="0" smtClean="0"/>
              <a:t>	b</a:t>
            </a:r>
            <a:r>
              <a:rPr lang="sk-SK" altLang="sk-SK" dirty="0"/>
              <a:t>) mám ho veľmi rád/rada, ale milujem aj slovenský jazyk 97 19,80 %</a:t>
            </a:r>
          </a:p>
          <a:p>
            <a:pPr marL="355600" indent="-355600">
              <a:lnSpc>
                <a:spcPct val="17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dirty="0" smtClean="0"/>
              <a:t>	c</a:t>
            </a:r>
            <a:r>
              <a:rPr lang="sk-SK" altLang="sk-SK" dirty="0"/>
              <a:t>) rovnako milujem maďarský i slovenský jazyk 27 5,51 %</a:t>
            </a:r>
          </a:p>
          <a:p>
            <a:pPr marL="355600" indent="-355600">
              <a:lnSpc>
                <a:spcPct val="17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dirty="0" smtClean="0"/>
              <a:t>	d</a:t>
            </a:r>
            <a:r>
              <a:rPr lang="sk-SK" altLang="sk-SK" dirty="0"/>
              <a:t>) všetky jazyky, ktoré poznám, mám rád/rada rovnako 70 14, 28 %</a:t>
            </a:r>
          </a:p>
          <a:p>
            <a:pPr marL="355600" indent="-355600">
              <a:lnSpc>
                <a:spcPct val="17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b="1" dirty="0"/>
              <a:t>1B. ktorým jazykom rozprávate radšej?   (N = 505, 100 %)</a:t>
            </a:r>
          </a:p>
          <a:p>
            <a:pPr marL="355600" indent="-355600">
              <a:lnSpc>
                <a:spcPct val="17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dirty="0" smtClean="0"/>
              <a:t>	a</a:t>
            </a:r>
            <a:r>
              <a:rPr lang="sk-SK" altLang="sk-SK" dirty="0"/>
              <a:t>) obyčajne maďarsky 392 77,62 %</a:t>
            </a:r>
          </a:p>
          <a:p>
            <a:pPr marL="0" indent="0">
              <a:lnSpc>
                <a:spcPct val="17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endParaRPr lang="sk-SK" altLang="sk-SK" dirty="0"/>
          </a:p>
        </p:txBody>
      </p:sp>
    </p:spTree>
    <p:extLst>
      <p:ext uri="{BB962C8B-B14F-4D97-AF65-F5344CB8AC3E}">
        <p14:creationId xmlns:p14="http://schemas.microsoft.com/office/powerpoint/2010/main" val="1869768207"/>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ChangeArrowheads="1"/>
          </p:cNvSpPr>
          <p:nvPr>
            <p:ph type="subTitle" idx="4294967295"/>
          </p:nvPr>
        </p:nvSpPr>
        <p:spPr>
          <a:xfrm>
            <a:off x="1041400" y="0"/>
            <a:ext cx="9776004" cy="6214701"/>
          </a:xfrm>
        </p:spPr>
        <p:txBody>
          <a:bodyPr vert="horz" lIns="0" tIns="0" rIns="0" bIns="0" rtlCol="0" anchor="ctr">
            <a:normAutofit/>
          </a:bodyPr>
          <a:lstStyle/>
          <a:p>
            <a:pPr marL="0" indent="0">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200" dirty="0" smtClean="0"/>
              <a:t>	b</a:t>
            </a:r>
            <a:r>
              <a:rPr lang="sk-SK" altLang="sk-SK" sz="2200" dirty="0"/>
              <a:t>) obyčajne slovensky 10,2 %</a:t>
            </a:r>
          </a:p>
          <a:p>
            <a:pPr marL="0" indent="0">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200" dirty="0" smtClean="0"/>
              <a:t>	c</a:t>
            </a:r>
            <a:r>
              <a:rPr lang="sk-SK" altLang="sk-SK" sz="2200" dirty="0"/>
              <a:t>) rovnako rád/rada hovorím obidvoma jazykmi 26 5,15 %</a:t>
            </a:r>
          </a:p>
          <a:p>
            <a:pPr marL="0" indent="0">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200" dirty="0" smtClean="0"/>
              <a:t>	d</a:t>
            </a:r>
            <a:r>
              <a:rPr lang="sk-SK" altLang="sk-SK" sz="2200" dirty="0"/>
              <a:t>) v niektorých situáciách po slovensky, v iných po ma</a:t>
            </a:r>
            <a:r>
              <a:rPr lang="sk-SK" altLang="sk-SK" sz="2200" dirty="0">
                <a:cs typeface="Arial" panose="020B0604020202020204" pitchFamily="34" charset="0"/>
              </a:rPr>
              <a:t>ď</a:t>
            </a:r>
            <a:r>
              <a:rPr lang="sk-SK" altLang="sk-SK" sz="2200" dirty="0"/>
              <a:t>arsky 86 17,03 %</a:t>
            </a:r>
          </a:p>
          <a:p>
            <a:pPr marL="0" indent="0">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200" b="1" dirty="0" smtClean="0"/>
              <a:t>1C. </a:t>
            </a:r>
            <a:r>
              <a:rPr lang="sk-SK" altLang="sk-SK" sz="2200" b="1" dirty="0"/>
              <a:t>ke</a:t>
            </a:r>
            <a:r>
              <a:rPr lang="sk-SK" altLang="sk-SK" sz="2200" b="1" dirty="0">
                <a:cs typeface="Arial" panose="020B0604020202020204" pitchFamily="34" charset="0"/>
              </a:rPr>
              <a:t>ď</a:t>
            </a:r>
            <a:r>
              <a:rPr lang="sk-SK" altLang="sk-SK" sz="2200" b="1" dirty="0"/>
              <a:t>že materinským jazykom Ma</a:t>
            </a:r>
            <a:r>
              <a:rPr lang="sk-SK" altLang="sk-SK" sz="2200" b="1" dirty="0">
                <a:cs typeface="Arial" panose="020B0604020202020204" pitchFamily="34" charset="0"/>
              </a:rPr>
              <a:t>ď</a:t>
            </a:r>
            <a:r>
              <a:rPr lang="sk-SK" altLang="sk-SK" sz="2200" b="1" dirty="0"/>
              <a:t>arov na Slovensku je ma</a:t>
            </a:r>
            <a:r>
              <a:rPr lang="sk-SK" altLang="sk-SK" sz="2200" b="1" dirty="0">
                <a:cs typeface="Arial" panose="020B0604020202020204" pitchFamily="34" charset="0"/>
              </a:rPr>
              <a:t>ď</a:t>
            </a:r>
            <a:r>
              <a:rPr lang="sk-SK" altLang="sk-SK" sz="2200" b="1" dirty="0"/>
              <a:t>arčina, rozprávať týmto jazykom pekne a správne pre nich je (N = 466, 100 %)</a:t>
            </a:r>
          </a:p>
          <a:p>
            <a:pPr marL="0" indent="0">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200" dirty="0" smtClean="0"/>
              <a:t>	a</a:t>
            </a:r>
            <a:r>
              <a:rPr lang="sk-SK" altLang="sk-SK" sz="2200" dirty="0"/>
              <a:t>) veľmi dôležité 304 65,24 %</a:t>
            </a:r>
          </a:p>
          <a:p>
            <a:pPr marL="0" indent="0">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200" dirty="0" smtClean="0"/>
              <a:t>	b</a:t>
            </a:r>
            <a:r>
              <a:rPr lang="sk-SK" altLang="sk-SK" sz="2200" dirty="0"/>
              <a:t>) dosť dôležité 155 33,26 %</a:t>
            </a:r>
          </a:p>
          <a:p>
            <a:pPr marL="0" indent="0">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200" dirty="0" smtClean="0"/>
              <a:t>	c</a:t>
            </a:r>
            <a:r>
              <a:rPr lang="sk-SK" altLang="sk-SK" sz="2200" dirty="0"/>
              <a:t>) nie je dôležité 7 1,5 %</a:t>
            </a:r>
          </a:p>
        </p:txBody>
      </p:sp>
    </p:spTree>
    <p:extLst>
      <p:ext uri="{BB962C8B-B14F-4D97-AF65-F5344CB8AC3E}">
        <p14:creationId xmlns:p14="http://schemas.microsoft.com/office/powerpoint/2010/main" val="38256563"/>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2"/>
          <p:cNvSpPr>
            <a:spLocks noGrp="1" noChangeArrowheads="1"/>
          </p:cNvSpPr>
          <p:nvPr>
            <p:ph idx="1"/>
          </p:nvPr>
        </p:nvSpPr>
        <p:spPr>
          <a:xfrm>
            <a:off x="1219111" y="1473200"/>
            <a:ext cx="10024622" cy="3031066"/>
          </a:xfrm>
        </p:spPr>
        <p:txBody>
          <a:bodyPr>
            <a:normAutofit lnSpcReduction="10000"/>
          </a:bodyPr>
          <a:lstStyle/>
          <a:p>
            <a:pPr marL="558744" indent="-557157">
              <a:lnSpc>
                <a:spcPct val="150000"/>
              </a:lnSpc>
              <a:spcBef>
                <a:spcPts val="0"/>
              </a:spcBef>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600" dirty="0"/>
              <a:t>kladné postoje k materinskému jazyku sa odzrkadľujú aj v názoroch študentov:</a:t>
            </a:r>
          </a:p>
          <a:p>
            <a:pPr marL="558744" indent="-557157">
              <a:lnSpc>
                <a:spcPct val="150000"/>
              </a:lnSpc>
              <a:spcBef>
                <a:spcPts val="0"/>
              </a:spcBef>
              <a:buClr>
                <a:srgbClr val="FFFFFF"/>
              </a:buClr>
              <a:buSzPct val="45000"/>
              <a:buFont typeface="Wingdings" panose="05000000000000000000" pitchFamily="2" charset="2"/>
              <a:buChar char=""/>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600" dirty="0" smtClean="0"/>
              <a:t>(</a:t>
            </a:r>
            <a:r>
              <a:rPr lang="sk-SK" altLang="sk-SK" sz="2600" dirty="0"/>
              <a:t>51,6 %) považuje striedanie kódov vyslovene za „protivné“</a:t>
            </a:r>
          </a:p>
          <a:p>
            <a:pPr marL="558744" indent="-557157">
              <a:lnSpc>
                <a:spcPct val="150000"/>
              </a:lnSpc>
              <a:spcBef>
                <a:spcPts val="0"/>
              </a:spcBef>
              <a:buClr>
                <a:srgbClr val="FFFFFF"/>
              </a:buClr>
              <a:buSzPct val="45000"/>
              <a:buFont typeface="Wingdings" panose="05000000000000000000" pitchFamily="2" charset="2"/>
              <a:buChar char=""/>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600" dirty="0"/>
              <a:t>(39,5 %) zaujíma neutrálny postoj </a:t>
            </a:r>
          </a:p>
          <a:p>
            <a:pPr marL="558744" indent="-557157">
              <a:lnSpc>
                <a:spcPct val="150000"/>
              </a:lnSpc>
              <a:spcBef>
                <a:spcPts val="0"/>
              </a:spcBef>
              <a:buClr>
                <a:srgbClr val="FFFFFF"/>
              </a:buClr>
              <a:buSzPct val="45000"/>
              <a:buFont typeface="Wingdings" panose="05000000000000000000" pitchFamily="2" charset="2"/>
              <a:buChar char=""/>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600" dirty="0"/>
              <a:t> (8,9 %) sympatizuje s týmto spôsobom </a:t>
            </a:r>
            <a:r>
              <a:rPr lang="sk-SK" altLang="sk-SK" sz="2600" dirty="0" smtClean="0"/>
              <a:t>vyjadrovania</a:t>
            </a:r>
            <a:endParaRPr lang="sk-SK" altLang="sk-SK" sz="2600" dirty="0"/>
          </a:p>
        </p:txBody>
      </p:sp>
    </p:spTree>
    <p:extLst>
      <p:ext uri="{BB962C8B-B14F-4D97-AF65-F5344CB8AC3E}">
        <p14:creationId xmlns:p14="http://schemas.microsoft.com/office/powerpoint/2010/main" val="796993876"/>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2"/>
          <p:cNvSpPr>
            <a:spLocks noGrp="1" noChangeArrowheads="1"/>
          </p:cNvSpPr>
          <p:nvPr>
            <p:ph idx="1"/>
          </p:nvPr>
        </p:nvSpPr>
        <p:spPr>
          <a:xfrm>
            <a:off x="685711" y="728134"/>
            <a:ext cx="10817404" cy="5488154"/>
          </a:xfrm>
        </p:spPr>
        <p:txBody>
          <a:bodyPr rtlCol="0">
            <a:normAutofit/>
          </a:bodyPr>
          <a:lstStyle/>
          <a:p>
            <a:pPr marL="271463" indent="-269875">
              <a:lnSpc>
                <a:spcPct val="150000"/>
              </a:lnSpc>
              <a:spcBef>
                <a:spcPts val="0"/>
              </a:spcBef>
              <a:tabLst>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defRPr/>
            </a:pPr>
            <a:r>
              <a:rPr lang="sk-SK" altLang="sk-SK" sz="2200" dirty="0"/>
              <a:t>Súvislosť medzi (teoretickým) odmietaním striedania  kódov  a jazykovou,  resp.  etnickou  identitou  potvrdzujú  i nasledujúce  komentáre:</a:t>
            </a:r>
          </a:p>
          <a:p>
            <a:pPr marL="1587" indent="0">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defRPr/>
            </a:pPr>
            <a:r>
              <a:rPr lang="sk-SK" altLang="sk-SK" sz="2200" dirty="0"/>
              <a:t> </a:t>
            </a:r>
            <a:endParaRPr lang="sk-SK" altLang="sk-SK" sz="2200" dirty="0" smtClean="0"/>
          </a:p>
          <a:p>
            <a:pPr marL="355600" indent="0">
              <a:lnSpc>
                <a:spcPct val="150000"/>
              </a:lnSpc>
              <a:spcBef>
                <a:spcPts val="0"/>
              </a:spcBef>
              <a:buNone/>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defRPr/>
            </a:pPr>
            <a:r>
              <a:rPr lang="sk-SK" altLang="sk-SK" sz="2200" i="1" dirty="0" smtClean="0"/>
              <a:t>„</a:t>
            </a:r>
            <a:r>
              <a:rPr lang="sk-SK" altLang="sk-SK" sz="2200" i="1" dirty="0" err="1"/>
              <a:t>Szerintem</a:t>
            </a:r>
            <a:r>
              <a:rPr lang="sk-SK" altLang="sk-SK" sz="2200" i="1" dirty="0"/>
              <a:t> </a:t>
            </a:r>
            <a:r>
              <a:rPr lang="sk-SK" altLang="sk-SK" sz="2200" i="1" dirty="0" err="1"/>
              <a:t>az</a:t>
            </a:r>
            <a:r>
              <a:rPr lang="sk-SK" altLang="sk-SK" sz="2200" i="1" dirty="0"/>
              <a:t> </a:t>
            </a:r>
            <a:r>
              <a:rPr lang="sk-SK" altLang="sk-SK" sz="2200" i="1" dirty="0" err="1"/>
              <a:t>emberek</a:t>
            </a:r>
            <a:r>
              <a:rPr lang="sk-SK" altLang="sk-SK" sz="2200" i="1" dirty="0"/>
              <a:t> </a:t>
            </a:r>
            <a:r>
              <a:rPr lang="sk-SK" altLang="sk-SK" sz="2200" i="1" dirty="0" err="1"/>
              <a:t>egymással</a:t>
            </a:r>
            <a:r>
              <a:rPr lang="sk-SK" altLang="sk-SK" sz="2200" i="1" dirty="0"/>
              <a:t> </a:t>
            </a:r>
            <a:r>
              <a:rPr lang="sk-SK" altLang="sk-SK" sz="2200" i="1" dirty="0" err="1"/>
              <a:t>az</a:t>
            </a:r>
            <a:r>
              <a:rPr lang="sk-SK" altLang="sk-SK" sz="2200" i="1" dirty="0"/>
              <a:t> </a:t>
            </a:r>
            <a:r>
              <a:rPr lang="sk-SK" altLang="sk-SK" sz="2200" i="1" dirty="0" err="1"/>
              <a:t>anyanyelvükön</a:t>
            </a:r>
            <a:r>
              <a:rPr lang="sk-SK" altLang="sk-SK" sz="2200" i="1" dirty="0"/>
              <a:t> </a:t>
            </a:r>
            <a:r>
              <a:rPr lang="sk-SK" altLang="sk-SK" sz="2200" i="1" dirty="0" err="1"/>
              <a:t>beszéljenek</a:t>
            </a:r>
            <a:r>
              <a:rPr lang="sk-SK" altLang="sk-SK" sz="2200" i="1" dirty="0" smtClean="0"/>
              <a:t>.“  </a:t>
            </a:r>
            <a:r>
              <a:rPr lang="sk-SK" altLang="sk-SK" sz="2200" i="1" dirty="0"/>
              <a:t>[Podľa mňa treba, aby ľudia hovorili medzi sebou svojím materinským jazykom.] </a:t>
            </a:r>
          </a:p>
          <a:p>
            <a:pPr marL="355600" indent="0">
              <a:lnSpc>
                <a:spcPct val="150000"/>
              </a:lnSpc>
              <a:spcBef>
                <a:spcPts val="0"/>
              </a:spcBef>
              <a:buNone/>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defRPr/>
            </a:pPr>
            <a:endParaRPr lang="sk-SK" altLang="sk-SK" sz="2200" i="1" dirty="0" smtClean="0"/>
          </a:p>
          <a:p>
            <a:pPr marL="355600" indent="0">
              <a:lnSpc>
                <a:spcPct val="150000"/>
              </a:lnSpc>
              <a:spcBef>
                <a:spcPts val="0"/>
              </a:spcBef>
              <a:buNone/>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defRPr/>
            </a:pPr>
            <a:r>
              <a:rPr lang="sk-SK" altLang="sk-SK" sz="2200" i="1" dirty="0" smtClean="0"/>
              <a:t>„</a:t>
            </a:r>
            <a:r>
              <a:rPr lang="sk-SK" altLang="sk-SK" sz="2200" i="1" dirty="0"/>
              <a:t>Ha </a:t>
            </a:r>
            <a:r>
              <a:rPr lang="sk-SK" altLang="sk-SK" sz="2200" i="1" dirty="0" err="1"/>
              <a:t>magyarok</a:t>
            </a:r>
            <a:r>
              <a:rPr lang="sk-SK" altLang="sk-SK" sz="2200" i="1" dirty="0"/>
              <a:t> </a:t>
            </a:r>
            <a:r>
              <a:rPr lang="sk-SK" altLang="sk-SK" sz="2200" i="1" dirty="0" err="1"/>
              <a:t>vagyunk</a:t>
            </a:r>
            <a:r>
              <a:rPr lang="sk-SK" altLang="sk-SK" sz="2200" i="1" dirty="0"/>
              <a:t>, </a:t>
            </a:r>
            <a:r>
              <a:rPr lang="sk-SK" altLang="sk-SK" sz="2200" i="1" dirty="0" err="1"/>
              <a:t>beszéljünk</a:t>
            </a:r>
            <a:r>
              <a:rPr lang="sk-SK" altLang="sk-SK" sz="2200" i="1" dirty="0"/>
              <a:t> </a:t>
            </a:r>
            <a:r>
              <a:rPr lang="sk-SK" altLang="sk-SK" sz="2200" i="1" dirty="0" err="1"/>
              <a:t>magyarul</a:t>
            </a:r>
            <a:r>
              <a:rPr lang="sk-SK" altLang="sk-SK" sz="2200" i="1" dirty="0"/>
              <a:t>.“ [keď sme Maďari, hovorme po maďarsky.] </a:t>
            </a:r>
          </a:p>
          <a:p>
            <a:pPr marL="355600" indent="0">
              <a:lnSpc>
                <a:spcPct val="150000"/>
              </a:lnSpc>
              <a:spcBef>
                <a:spcPts val="0"/>
              </a:spcBef>
              <a:buClr>
                <a:srgbClr val="FFFFFF"/>
              </a:buClr>
              <a:buSzPct val="45000"/>
              <a:buFont typeface="Wingdings" panose="05000000000000000000" pitchFamily="2" charset="2"/>
              <a:buChar char=""/>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defRPr/>
            </a:pPr>
            <a:r>
              <a:rPr lang="sk-SK" altLang="sk-SK" sz="2200" b="1" dirty="0" smtClean="0"/>
              <a:t>81,5</a:t>
            </a:r>
            <a:r>
              <a:rPr lang="sk-SK" altLang="sk-SK" sz="2200" b="1" dirty="0"/>
              <a:t> %</a:t>
            </a:r>
            <a:r>
              <a:rPr lang="sk-SK" altLang="sk-SK" sz="2200" dirty="0"/>
              <a:t> respondentov súhlasí s názorom, že maďarské národné povedomie „</a:t>
            </a:r>
            <a:r>
              <a:rPr lang="sk-SK" altLang="sk-SK" sz="2200" dirty="0" err="1"/>
              <a:t>striedačov</a:t>
            </a:r>
            <a:r>
              <a:rPr lang="sk-SK" altLang="sk-SK" sz="2200" dirty="0"/>
              <a:t> kódov“ je slabšie ako tých, ktorí sa snažia v maďarských rečových prejavoch používať výlučne maďarčinu </a:t>
            </a:r>
          </a:p>
        </p:txBody>
      </p:sp>
    </p:spTree>
    <p:extLst>
      <p:ext uri="{BB962C8B-B14F-4D97-AF65-F5344CB8AC3E}">
        <p14:creationId xmlns:p14="http://schemas.microsoft.com/office/powerpoint/2010/main" val="199546841"/>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
          <p:cNvSpPr>
            <a:spLocks noGrp="1" noChangeArrowheads="1"/>
          </p:cNvSpPr>
          <p:nvPr>
            <p:ph type="title"/>
          </p:nvPr>
        </p:nvSpPr>
        <p:spPr>
          <a:xfrm>
            <a:off x="685711" y="651934"/>
            <a:ext cx="10817404" cy="1134534"/>
          </a:xfrm>
        </p:spPr>
        <p:txBody>
          <a:bodyPr>
            <a:normAutofit/>
          </a:bodyPr>
          <a:lstStyle/>
          <a:p>
            <a:pPr>
              <a:tabLst>
                <a:tab pos="0"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Lst>
            </a:pPr>
            <a:r>
              <a:rPr lang="sk-SK" altLang="sk-SK" sz="4000" b="1" dirty="0">
                <a:latin typeface="+mn-lt"/>
              </a:rPr>
              <a:t>Názory respondentov na striedanie kódov</a:t>
            </a:r>
          </a:p>
        </p:txBody>
      </p:sp>
      <p:sp>
        <p:nvSpPr>
          <p:cNvPr id="51203" name="Rectangle 2"/>
          <p:cNvSpPr>
            <a:spLocks noGrp="1" noChangeArrowheads="1"/>
          </p:cNvSpPr>
          <p:nvPr>
            <p:ph idx="1"/>
          </p:nvPr>
        </p:nvSpPr>
        <p:spPr>
          <a:xfrm>
            <a:off x="939799" y="1786468"/>
            <a:ext cx="10563315" cy="4429819"/>
          </a:xfrm>
        </p:spPr>
        <p:txBody>
          <a:bodyPr>
            <a:normAutofit/>
          </a:bodyPr>
          <a:lstStyle/>
          <a:p>
            <a:pPr indent="-341279">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200" i="1" dirty="0"/>
              <a:t>Do akej miery súhlasíte s nasledujúcimi výrokmi?</a:t>
            </a:r>
          </a:p>
          <a:p>
            <a:pPr indent="-341279">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endParaRPr lang="sk-SK" altLang="sk-SK" sz="2200" dirty="0"/>
          </a:p>
          <a:p>
            <a:pPr marL="449263" indent="-449263">
              <a:lnSpc>
                <a:spcPct val="150000"/>
              </a:lnSpc>
              <a:spcBef>
                <a:spcPts val="0"/>
              </a:spcBef>
              <a:buNone/>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b="1" dirty="0"/>
              <a:t>2A. Neustále striedanie dvoch jazykov je preto nebezpečné, lebo podporuje zánik materinského jazyka.  (N = 158, 100 %)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a) úplne súhlasím 30 18,99 %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b) viac-menej súhlasím 70 44,30 %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c) skôr nesúhlasím ako súhlasím 37 23,42 %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d) vôbec nesúhlasím 21 13,29 %</a:t>
            </a:r>
          </a:p>
        </p:txBody>
      </p:sp>
    </p:spTree>
    <p:extLst>
      <p:ext uri="{BB962C8B-B14F-4D97-AF65-F5344CB8AC3E}">
        <p14:creationId xmlns:p14="http://schemas.microsoft.com/office/powerpoint/2010/main" val="4080514175"/>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ChangeArrowheads="1"/>
          </p:cNvSpPr>
          <p:nvPr>
            <p:ph idx="1"/>
          </p:nvPr>
        </p:nvSpPr>
        <p:spPr>
          <a:xfrm>
            <a:off x="1007444" y="948267"/>
            <a:ext cx="9406556" cy="4411133"/>
          </a:xfrm>
        </p:spPr>
        <p:txBody>
          <a:bodyPr>
            <a:normAutofit/>
          </a:bodyPr>
          <a:lstStyle/>
          <a:p>
            <a:pPr marL="355600" indent="-339725">
              <a:lnSpc>
                <a:spcPct val="150000"/>
              </a:lnSpc>
              <a:spcBef>
                <a:spcPts val="0"/>
              </a:spcBef>
              <a:buNone/>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b="1" dirty="0"/>
              <a:t>2. Neustále striedanie jazykov je preto nebezpečné, lebo vedie k deformovaniu materinského jazyka.  (N = 152, 100 %)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smtClean="0"/>
              <a:t>a</a:t>
            </a:r>
            <a:r>
              <a:rPr lang="sk-SK" altLang="sk-SK" sz="2200" dirty="0"/>
              <a:t>) úplne súhlasím 84 55,26 %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b) viac-menej súhlasím 48 31,58 %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c) skôr nesúhlasím ako súhlasím 14 9,21 %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d) vôbec nesúhlasím 6 3,95 %</a:t>
            </a:r>
          </a:p>
        </p:txBody>
      </p:sp>
    </p:spTree>
    <p:extLst>
      <p:ext uri="{BB962C8B-B14F-4D97-AF65-F5344CB8AC3E}">
        <p14:creationId xmlns:p14="http://schemas.microsoft.com/office/powerpoint/2010/main" val="1075023744"/>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2"/>
          <p:cNvSpPr>
            <a:spLocks noGrp="1" noChangeArrowheads="1"/>
          </p:cNvSpPr>
          <p:nvPr>
            <p:ph idx="1"/>
          </p:nvPr>
        </p:nvSpPr>
        <p:spPr>
          <a:xfrm>
            <a:off x="770377" y="956735"/>
            <a:ext cx="10817404" cy="4047065"/>
          </a:xfrm>
        </p:spPr>
        <p:txBody>
          <a:bodyPr>
            <a:normAutofit/>
          </a:bodyPr>
          <a:lstStyle/>
          <a:p>
            <a:pPr marL="355600" indent="-339725">
              <a:lnSpc>
                <a:spcPct val="150000"/>
              </a:lnSpc>
              <a:spcBef>
                <a:spcPts val="0"/>
              </a:spcBef>
              <a:buNone/>
              <a:tabLst>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b="1" dirty="0"/>
              <a:t>3. Národné povedomie Maďarov, ktorí takto striedajú tieto dva jazyky, je obyčajne slabšie ako povedomie tých, ktorí sa snažia so svojimi maďarskými </a:t>
            </a:r>
            <a:r>
              <a:rPr lang="sk-SK" altLang="sk-SK" sz="2200" b="1" dirty="0" err="1"/>
              <a:t>spolubesedujúcimi</a:t>
            </a:r>
            <a:r>
              <a:rPr lang="sk-SK" altLang="sk-SK" sz="2200" b="1" dirty="0"/>
              <a:t> hovoriť len po maďarsky.  (N = 151, 100 %)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smtClean="0"/>
              <a:t>a</a:t>
            </a:r>
            <a:r>
              <a:rPr lang="sk-SK" altLang="sk-SK" sz="2200" dirty="0"/>
              <a:t>) úplne súhlasím 69 45,69 %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b) viac-menej súhlasím 54 35,76 %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c) skôr nesúhlasím ako súhlasím 16 10,60 %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d) vôbec nesúhlasím 12 7,95 %</a:t>
            </a:r>
          </a:p>
        </p:txBody>
      </p:sp>
    </p:spTree>
    <p:extLst>
      <p:ext uri="{BB962C8B-B14F-4D97-AF65-F5344CB8AC3E}">
        <p14:creationId xmlns:p14="http://schemas.microsoft.com/office/powerpoint/2010/main" val="39288730"/>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
          <p:cNvSpPr>
            <a:spLocks noGrp="1" noChangeArrowheads="1"/>
          </p:cNvSpPr>
          <p:nvPr>
            <p:ph type="title"/>
          </p:nvPr>
        </p:nvSpPr>
        <p:spPr>
          <a:xfrm>
            <a:off x="685711" y="550333"/>
            <a:ext cx="10817404" cy="1303867"/>
          </a:xfrm>
        </p:spPr>
        <p:txBody>
          <a:bodyPr>
            <a:normAutofit/>
          </a:bodyPr>
          <a:lstStyle/>
          <a:p>
            <a:pPr>
              <a:tabLst>
                <a:tab pos="0"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Lst>
            </a:pPr>
            <a:r>
              <a:rPr lang="sk-SK" altLang="sk-SK" sz="4000" b="1" dirty="0">
                <a:latin typeface="+mn-lt"/>
              </a:rPr>
              <a:t>Názory respondentov na rôzne typy striedania kódov </a:t>
            </a:r>
            <a:r>
              <a:rPr lang="sk-SK" altLang="sk-SK" sz="2400" dirty="0">
                <a:latin typeface="+mn-lt"/>
              </a:rPr>
              <a:t>(pri odbornom rozhovore)</a:t>
            </a:r>
          </a:p>
        </p:txBody>
      </p:sp>
      <p:sp>
        <p:nvSpPr>
          <p:cNvPr id="94211" name="Rectangle 2"/>
          <p:cNvSpPr>
            <a:spLocks noGrp="1" noChangeArrowheads="1"/>
          </p:cNvSpPr>
          <p:nvPr>
            <p:ph idx="1"/>
          </p:nvPr>
        </p:nvSpPr>
        <p:spPr>
          <a:xfrm>
            <a:off x="685711" y="1854200"/>
            <a:ext cx="10817404" cy="4495420"/>
          </a:xfrm>
        </p:spPr>
        <p:txBody>
          <a:bodyPr rtlCol="0">
            <a:noAutofit/>
          </a:bodyPr>
          <a:lstStyle/>
          <a:p>
            <a:pPr marL="0" indent="15875">
              <a:lnSpc>
                <a:spcPct val="150000"/>
              </a:lnSpc>
              <a:spcBef>
                <a:spcPts val="0"/>
              </a:spcBef>
              <a:buNone/>
              <a:tabLst>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defRPr/>
            </a:pPr>
            <a:r>
              <a:rPr lang="sk-SK" altLang="sk-SK" sz="2200" dirty="0"/>
              <a:t>Dvaja maďarskí odborníci zo Slovenska debatujú o svojej profesii. Obidvaja absolvovali strednú i vysokú školu po slovensky, preto nepoznajú dobre maďarskú odbornú terminológiu. Aký máte názor na nasledujúcu situáciu:</a:t>
            </a:r>
          </a:p>
          <a:p>
            <a:pPr marL="355600" indent="-355600">
              <a:lnSpc>
                <a:spcPct val="150000"/>
              </a:lnSpc>
              <a:spcBef>
                <a:spcPts val="0"/>
              </a:spcBef>
              <a:buNone/>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defRPr/>
            </a:pPr>
            <a:r>
              <a:rPr lang="sk-SK" altLang="sk-SK" sz="2200" b="1" dirty="0"/>
              <a:t>3A. Rozprávajú po maďarsky, odborné termíny však používajú po slovensky, ale s náležitými maďarskými koncovkami.  (N = 162, 100 %)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defRPr/>
            </a:pPr>
            <a:r>
              <a:rPr lang="sk-SK" altLang="sk-SK" sz="2200" dirty="0"/>
              <a:t>a) je to veľmi nesprávne 34 20,99 %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defRPr/>
            </a:pPr>
            <a:r>
              <a:rPr lang="sk-SK" altLang="sk-SK" sz="2200" dirty="0"/>
              <a:t>b) je to dosť nesprávne 57 35,19 %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defRPr/>
            </a:pPr>
            <a:r>
              <a:rPr lang="sk-SK" altLang="sk-SK" sz="2200" dirty="0"/>
              <a:t>c) možno akceptovať 55 33,95 %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defRPr/>
            </a:pPr>
            <a:r>
              <a:rPr lang="sk-SK" altLang="sk-SK" sz="2200" dirty="0"/>
              <a:t>d) je úplne normálne 16 9,87 %</a:t>
            </a:r>
          </a:p>
        </p:txBody>
      </p:sp>
    </p:spTree>
    <p:extLst>
      <p:ext uri="{BB962C8B-B14F-4D97-AF65-F5344CB8AC3E}">
        <p14:creationId xmlns:p14="http://schemas.microsoft.com/office/powerpoint/2010/main" val="1166361269"/>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ChangeArrowheads="1"/>
          </p:cNvSpPr>
          <p:nvPr>
            <p:ph idx="1"/>
          </p:nvPr>
        </p:nvSpPr>
        <p:spPr>
          <a:xfrm>
            <a:off x="846577" y="1159933"/>
            <a:ext cx="10817404" cy="3090333"/>
          </a:xfrm>
        </p:spPr>
        <p:txBody>
          <a:bodyPr>
            <a:normAutofit/>
          </a:bodyPr>
          <a:lstStyle/>
          <a:p>
            <a:pPr indent="-341279">
              <a:lnSpc>
                <a:spcPct val="150000"/>
              </a:lnSpc>
              <a:spcBef>
                <a:spcPts val="0"/>
              </a:spcBef>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pPr>
            <a:r>
              <a:rPr lang="sk-SK" altLang="sk-SK" sz="2200" b="1" dirty="0"/>
              <a:t>3B. Pri rozhovore o profesijných otázkach prejdú úplne na slovenčinu</a:t>
            </a:r>
            <a:r>
              <a:rPr lang="sk-SK" altLang="sk-SK" sz="2200" b="1" dirty="0" smtClean="0"/>
              <a:t>. (</a:t>
            </a:r>
            <a:r>
              <a:rPr lang="sk-SK" altLang="sk-SK" sz="2200" b="1" dirty="0"/>
              <a:t>N = 173, 100 %)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smtClean="0"/>
              <a:t>a</a:t>
            </a:r>
            <a:r>
              <a:rPr lang="sk-SK" altLang="sk-SK" sz="2200" dirty="0"/>
              <a:t>) je to veľmi nesprávne 	14 8,09 %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b) je to dosť nesprávne 	</a:t>
            </a:r>
            <a:r>
              <a:rPr lang="sk-SK" altLang="sk-SK" sz="2200" dirty="0" smtClean="0"/>
              <a:t>41 </a:t>
            </a:r>
            <a:r>
              <a:rPr lang="sk-SK" altLang="sk-SK" sz="2200" dirty="0"/>
              <a:t>23,70 %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c) možno akceptovať		 78 45,09 %</a:t>
            </a:r>
          </a:p>
          <a:p>
            <a:pPr marL="896938" indent="-339725">
              <a:lnSpc>
                <a:spcPct val="150000"/>
              </a:lnSpc>
              <a:spcBef>
                <a:spcPts val="0"/>
              </a:spcBef>
              <a:buNone/>
              <a:tabLst>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pPr>
            <a:r>
              <a:rPr lang="sk-SK" altLang="sk-SK" sz="2200" dirty="0"/>
              <a:t>d) je úplne normálne 		40 23,12 %</a:t>
            </a:r>
          </a:p>
        </p:txBody>
      </p:sp>
    </p:spTree>
    <p:extLst>
      <p:ext uri="{BB962C8B-B14F-4D97-AF65-F5344CB8AC3E}">
        <p14:creationId xmlns:p14="http://schemas.microsoft.com/office/powerpoint/2010/main" val="1462219632"/>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2"/>
          <p:cNvSpPr>
            <a:spLocks noGrp="1" noChangeArrowheads="1"/>
          </p:cNvSpPr>
          <p:nvPr>
            <p:ph idx="1"/>
          </p:nvPr>
        </p:nvSpPr>
        <p:spPr>
          <a:xfrm>
            <a:off x="1058333" y="1176866"/>
            <a:ext cx="10444782" cy="5039421"/>
          </a:xfrm>
        </p:spPr>
        <p:txBody>
          <a:bodyPr rtlCol="0">
            <a:normAutofit/>
          </a:bodyPr>
          <a:lstStyle/>
          <a:p>
            <a:pPr marL="177800" indent="-176213">
              <a:lnSpc>
                <a:spcPct val="150000"/>
              </a:lnSpc>
              <a:spcBef>
                <a:spcPts val="0"/>
              </a:spcBef>
              <a:tabLst>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09113" algn="l"/>
                <a:tab pos="10133013" algn="l"/>
              </a:tabLst>
              <a:defRPr/>
            </a:pPr>
            <a:r>
              <a:rPr lang="sk-SK" altLang="sk-SK" sz="2200" u="sng" dirty="0"/>
              <a:t>Na základe tohto názoru je možné usúdiť:</a:t>
            </a:r>
          </a:p>
          <a:p>
            <a:pPr marL="1587" indent="0">
              <a:lnSpc>
                <a:spcPct val="150000"/>
              </a:lnSpc>
              <a:spcBef>
                <a:spcPts val="0"/>
              </a:spcBef>
              <a:buClr>
                <a:srgbClr val="FFFFFF"/>
              </a:buClr>
              <a:buSzPct val="45000"/>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defRPr/>
            </a:pPr>
            <a:r>
              <a:rPr lang="sk-SK" altLang="sk-SK" sz="2200" dirty="0"/>
              <a:t>odlišné typy striedania kódov v rámci komunity posudzujú hovoriaci odlišne − aspoň teoreticky − skôr akceptujú výlučne slovenskú komunikáciu o odborných témach (aj keď sú obidvaja hovoriaci Maďari), ako miešať slovenčinu s maďarčinou. </a:t>
            </a:r>
          </a:p>
          <a:p>
            <a:pPr marL="1587" indent="0">
              <a:lnSpc>
                <a:spcPct val="150000"/>
              </a:lnSpc>
              <a:spcBef>
                <a:spcPts val="0"/>
              </a:spcBef>
              <a:buClr>
                <a:srgbClr val="FFFFFF"/>
              </a:buClr>
              <a:buSzPct val="45000"/>
              <a:buNone/>
              <a:tabLst>
                <a:tab pos="342866" algn="l"/>
                <a:tab pos="447630" algn="l"/>
                <a:tab pos="896848" algn="l"/>
                <a:tab pos="1346065" algn="l"/>
                <a:tab pos="1795283" algn="l"/>
                <a:tab pos="2244501" algn="l"/>
                <a:tab pos="2693719" algn="l"/>
                <a:tab pos="3142936" algn="l"/>
                <a:tab pos="3592154" algn="l"/>
                <a:tab pos="4041371" algn="l"/>
                <a:tab pos="4490589" algn="l"/>
                <a:tab pos="4939806" algn="l"/>
                <a:tab pos="5389024" algn="l"/>
                <a:tab pos="5838241" algn="l"/>
                <a:tab pos="6287459" algn="l"/>
                <a:tab pos="6736676" algn="l"/>
                <a:tab pos="7185894" algn="l"/>
                <a:tab pos="7635111" algn="l"/>
                <a:tab pos="8084329" algn="l"/>
                <a:tab pos="8533547" algn="l"/>
                <a:tab pos="8982765" algn="l"/>
                <a:tab pos="9409759" algn="l"/>
                <a:tab pos="10133587" algn="l"/>
              </a:tabLst>
              <a:defRPr/>
            </a:pPr>
            <a:r>
              <a:rPr lang="sk-SK" altLang="sk-SK" sz="2200" dirty="0"/>
              <a:t>Sú to prípady, keď hovoriaci získali odborné vzdelanie v slovenčine a z toho dôvodu neovládajú maďarskú odbornú terminológiu.</a:t>
            </a:r>
          </a:p>
        </p:txBody>
      </p:sp>
    </p:spTree>
    <p:extLst>
      <p:ext uri="{BB962C8B-B14F-4D97-AF65-F5344CB8AC3E}">
        <p14:creationId xmlns:p14="http://schemas.microsoft.com/office/powerpoint/2010/main" val="1819121390"/>
      </p:ext>
    </p:extLst>
  </p:cSld>
  <p:clrMapOvr>
    <a:masterClrMapping/>
  </p:clrMapOvr>
  <p:transition spd="med">
    <p:split dir="in"/>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261532" y="906992"/>
            <a:ext cx="10092268" cy="1325563"/>
          </a:xfrm>
        </p:spPr>
        <p:txBody>
          <a:bodyPr>
            <a:normAutofit/>
          </a:bodyPr>
          <a:lstStyle/>
          <a:p>
            <a:pPr eaLnBrk="1" hangingPunct="1"/>
            <a:r>
              <a:rPr lang="sk-SK" altLang="en-US" sz="4000" b="1" dirty="0">
                <a:latin typeface="+mn-lt"/>
              </a:rPr>
              <a:t>Kategórie</a:t>
            </a:r>
          </a:p>
        </p:txBody>
      </p:sp>
      <p:sp>
        <p:nvSpPr>
          <p:cNvPr id="4099" name="Zástupný symbol obsahu 2"/>
          <p:cNvSpPr>
            <a:spLocks noGrp="1"/>
          </p:cNvSpPr>
          <p:nvPr>
            <p:ph idx="1"/>
          </p:nvPr>
        </p:nvSpPr>
        <p:spPr>
          <a:xfrm>
            <a:off x="1261532" y="2367492"/>
            <a:ext cx="10092267" cy="4351338"/>
          </a:xfrm>
        </p:spPr>
        <p:txBody>
          <a:bodyPr>
            <a:normAutofit/>
          </a:bodyPr>
          <a:lstStyle/>
          <a:p>
            <a:pPr eaLnBrk="1" hangingPunct="1"/>
            <a:r>
              <a:rPr lang="sk-SK" altLang="en-US" sz="2200" dirty="0"/>
              <a:t>Pohlavie a vek</a:t>
            </a:r>
          </a:p>
          <a:p>
            <a:pPr lvl="1" eaLnBrk="1" hangingPunct="1"/>
            <a:r>
              <a:rPr lang="sk-SK" altLang="en-US" sz="2200" dirty="0"/>
              <a:t>Pri pohlaví je rozlíšenie na mužské a ženské pohlavie, rozlišujú sa pojmy ako pohlavie – biologicky dané – a rod – sociálny konštrukt. </a:t>
            </a:r>
          </a:p>
          <a:p>
            <a:pPr lvl="1" eaLnBrk="1" hangingPunct="1"/>
            <a:r>
              <a:rPr lang="sk-SK" altLang="en-US" sz="2200" dirty="0"/>
              <a:t>Vek sa uvádza pri sociolingvistických výskumoch </a:t>
            </a:r>
          </a:p>
          <a:p>
            <a:pPr lvl="2" eaLnBrk="1" hangingPunct="1"/>
            <a:r>
              <a:rPr lang="sk-SK" altLang="en-US" sz="2200" dirty="0"/>
              <a:t>L. </a:t>
            </a:r>
            <a:r>
              <a:rPr lang="sk-SK" altLang="en-US" sz="2200" dirty="0" err="1"/>
              <a:t>Milroy</a:t>
            </a:r>
            <a:r>
              <a:rPr lang="sk-SK" altLang="en-US" sz="2200" dirty="0"/>
              <a:t> konštatuje, že vek sám o sebe nemá žiadnu vysvetľovaciu hodnotu, tú nadobúda v kontexte, vždy sa spája s inými sociálnymi charakteristikami a produktívnosťou hovoriacich</a:t>
            </a:r>
            <a:r>
              <a:rPr lang="sk-SK" altLang="en-US" sz="2200" dirty="0" smtClean="0"/>
              <a:t>.</a:t>
            </a:r>
            <a:endParaRPr lang="sk-SK" altLang="en-US" sz="2200" dirty="0"/>
          </a:p>
        </p:txBody>
      </p:sp>
    </p:spTree>
    <p:extLst>
      <p:ext uri="{BB962C8B-B14F-4D97-AF65-F5344CB8AC3E}">
        <p14:creationId xmlns:p14="http://schemas.microsoft.com/office/powerpoint/2010/main" val="42447698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 xmlns:a16="http://schemas.microsoft.com/office/drawing/2014/main" id="{156F9080-0A48-4378-BE81-B5417BAE3A2D}"/>
              </a:ext>
            </a:extLst>
          </p:cNvPr>
          <p:cNvSpPr>
            <a:spLocks noGrp="1"/>
          </p:cNvSpPr>
          <p:nvPr>
            <p:ph type="title"/>
          </p:nvPr>
        </p:nvSpPr>
        <p:spPr>
          <a:xfrm>
            <a:off x="838200" y="737657"/>
            <a:ext cx="10515600" cy="1325563"/>
          </a:xfrm>
        </p:spPr>
        <p:txBody>
          <a:bodyPr>
            <a:noAutofit/>
          </a:bodyPr>
          <a:lstStyle/>
          <a:p>
            <a:r>
              <a:rPr lang="sk-SK" sz="3600" i="1" dirty="0"/>
              <a:t>BARTALOŠOVÁ Perla 2018: Postoje seniorov k anglicizmom v slovenčine (Na základe sociolingvistickej sondy z oblasti Trenčína)</a:t>
            </a:r>
          </a:p>
        </p:txBody>
      </p:sp>
      <p:sp>
        <p:nvSpPr>
          <p:cNvPr id="3" name="Zástupný objekt pre obsah 2">
            <a:extLst>
              <a:ext uri="{FF2B5EF4-FFF2-40B4-BE49-F238E27FC236}">
                <a16:creationId xmlns="" xmlns:a16="http://schemas.microsoft.com/office/drawing/2014/main" id="{07254F09-661E-49BE-9482-611395EF67B3}"/>
              </a:ext>
            </a:extLst>
          </p:cNvPr>
          <p:cNvSpPr>
            <a:spLocks noGrp="1"/>
          </p:cNvSpPr>
          <p:nvPr>
            <p:ph idx="1"/>
          </p:nvPr>
        </p:nvSpPr>
        <p:spPr>
          <a:xfrm>
            <a:off x="922867" y="2486024"/>
            <a:ext cx="10430933" cy="3271308"/>
          </a:xfrm>
        </p:spPr>
        <p:txBody>
          <a:bodyPr>
            <a:normAutofit/>
          </a:bodyPr>
          <a:lstStyle/>
          <a:p>
            <a:r>
              <a:rPr lang="sk-SK" sz="2000" dirty="0"/>
              <a:t>Rátali sme s tým, že nie každý starší človek má konzervatívny postoj voči novým, cudzím prvkom v slovenčine, no predpokladali sme, že prejavy konzervativizmu ako odmietanie jazykových inovácií môže vo výskumnom súbore respondentov prevládnuť. </a:t>
            </a:r>
          </a:p>
          <a:p>
            <a:r>
              <a:rPr lang="sk-SK" sz="2000" dirty="0"/>
              <a:t>V odpovediach vybraných seniorov z oblasti Trenčína sa pri názoroch na anglické názvy vyskytli odmietavé odpovede (27,2 %), avšak v tej istej otázke sme sa stretli aj s neutrálnymi (35,8 %) a aj pozitívnymi (22,3 %) názormi na anglicizmy v slovenčine (14,7 % respondentov neodpovedalo), čo poukazuje na heterogénnosť názorov skupiny seniorov).</a:t>
            </a:r>
          </a:p>
          <a:p>
            <a:r>
              <a:rPr lang="sk-SK" sz="2000" dirty="0"/>
              <a:t>V behaviorálnej oblasti síce prevažoval výber domácich ekvivalentov, ale 17,3 % (v jednej otázke), resp. 2,5 % (v druhej otázke) informátorov uprednostnilo používanie cudzieho, anglického ekvivalentu.</a:t>
            </a:r>
          </a:p>
          <a:p>
            <a:pPr>
              <a:buFontTx/>
              <a:buChar char="-"/>
            </a:pPr>
            <a:endParaRPr lang="sk-SK" sz="2000" dirty="0"/>
          </a:p>
        </p:txBody>
      </p:sp>
    </p:spTree>
    <p:extLst>
      <p:ext uri="{BB962C8B-B14F-4D97-AF65-F5344CB8AC3E}">
        <p14:creationId xmlns:p14="http://schemas.microsoft.com/office/powerpoint/2010/main" val="34485197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a:extLst>
              <a:ext uri="{FF2B5EF4-FFF2-40B4-BE49-F238E27FC236}">
                <a16:creationId xmlns="" xmlns:a16="http://schemas.microsoft.com/office/drawing/2014/main" id="{D43FB0C8-990B-493A-AF10-0499F8A1F683}"/>
              </a:ext>
            </a:extLst>
          </p:cNvPr>
          <p:cNvSpPr>
            <a:spLocks noGrp="1"/>
          </p:cNvSpPr>
          <p:nvPr>
            <p:ph idx="1"/>
          </p:nvPr>
        </p:nvSpPr>
        <p:spPr>
          <a:xfrm>
            <a:off x="838200" y="794084"/>
            <a:ext cx="10303933" cy="5572849"/>
          </a:xfrm>
        </p:spPr>
        <p:txBody>
          <a:bodyPr>
            <a:normAutofit/>
          </a:bodyPr>
          <a:lstStyle/>
          <a:p>
            <a:r>
              <a:rPr lang="sk-SK" sz="2000" dirty="0"/>
              <a:t>Domnienka o prevahe odmietavých postojov sa ukázala ako neopodstatnená, keďže popri prevažujúcich neutrálnych názoroch na cudzosť sa vyskytli aj pozitívne reakcie. Výskumná vzorka prejavila prekvapivú toleranciu voči cudzím prvkom, ktorá relativizuje spoločenský stereotyp o starších dospelých ako o konzervatívnych a odmietajúcich všetko nové. </a:t>
            </a:r>
          </a:p>
          <a:p>
            <a:r>
              <a:rPr lang="sk-SK" sz="2000" dirty="0"/>
              <a:t>Na generačné kohorty pôsobia systémové javy ako globalizácia, moderná technika a kultúra, v ktorej žijú, ale zároveň sa nestráca úloha jednotlivca, ktorý aj vo vyššom veku má možnosť zapájať sa do spoločenského diania alebo ho aspoň sledovať.</a:t>
            </a:r>
          </a:p>
          <a:p>
            <a:r>
              <a:rPr lang="sk-SK" sz="2000" dirty="0"/>
              <a:t>Na postoje vplývali hlavne faktory vzdelanie a anglická jazyková kompetencia. </a:t>
            </a:r>
            <a:endParaRPr lang="sk-SK" sz="2000" dirty="0" smtClean="0"/>
          </a:p>
          <a:p>
            <a:r>
              <a:rPr lang="sk-SK" sz="2000" dirty="0"/>
              <a:t>Na báze výsledkov môžeme konštatovať, že väčšina vybraných seniorov mala neutrálne postoje k anglicizmom v slovenčine, vyskytli sa však aj pozitívne a odmietavé postoje. </a:t>
            </a:r>
          </a:p>
          <a:p>
            <a:r>
              <a:rPr lang="sk-SK" sz="2000" dirty="0"/>
              <a:t>Diferencovanosť postojov vyjadruje obraz heterogénnosti skupiny seniorov, ktorí môžu k novým prvkom pristupovať rôzne. Nejde teda o homogénnu skupinu s odmietavými postojmi ku všetkému novému, ako sa to v stereotypoch o senioroch zvykne predpokladať. Skupinu seniorov ovplyvňuje spoločenská situácia, globalizácia, a hoci možno pomalšie, ale aj postoje seniorov sa menia. Náš výskum potvrdil tendenciu, že sociálna aktivita sa vo vrstvách seniorov zvyšuje a sociálna sieť, v ktorej seniori fungujú, je podnetná a poskytuje priestor pre aktívny život človeka.</a:t>
            </a:r>
          </a:p>
        </p:txBody>
      </p:sp>
    </p:spTree>
    <p:extLst>
      <p:ext uri="{BB962C8B-B14F-4D97-AF65-F5344CB8AC3E}">
        <p14:creationId xmlns:p14="http://schemas.microsoft.com/office/powerpoint/2010/main" val="30174612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838200" y="821267"/>
            <a:ext cx="10515600" cy="5355696"/>
          </a:xfrm>
        </p:spPr>
        <p:txBody>
          <a:bodyPr>
            <a:noAutofit/>
          </a:bodyPr>
          <a:lstStyle/>
          <a:p>
            <a:pPr marL="177800" indent="-177800">
              <a:lnSpc>
                <a:spcPct val="120000"/>
              </a:lnSpc>
              <a:spcBef>
                <a:spcPts val="0"/>
              </a:spcBef>
              <a:buNone/>
            </a:pPr>
            <a:r>
              <a:rPr lang="hu-HU" sz="1100" b="1" dirty="0"/>
              <a:t>Literatúra</a:t>
            </a:r>
            <a:endParaRPr lang="sk-SK" sz="1100" b="1" dirty="0"/>
          </a:p>
          <a:p>
            <a:pPr marL="177800" indent="-177800">
              <a:lnSpc>
                <a:spcPct val="120000"/>
              </a:lnSpc>
              <a:spcBef>
                <a:spcPts val="0"/>
              </a:spcBef>
              <a:buNone/>
            </a:pPr>
            <a:r>
              <a:rPr lang="sk-SK" sz="1100" dirty="0"/>
              <a:t> </a:t>
            </a:r>
          </a:p>
          <a:p>
            <a:pPr marL="177800" indent="-177800">
              <a:lnSpc>
                <a:spcPct val="120000"/>
              </a:lnSpc>
              <a:spcBef>
                <a:spcPts val="0"/>
              </a:spcBef>
              <a:buNone/>
            </a:pPr>
            <a:r>
              <a:rPr lang="sk-SK" sz="1100" dirty="0"/>
              <a:t>BARTALOŠOVÁ, Perla 2018: Postoje seniorov k anglicizmom v slovenčine (Na základe sociolingvistickej sondy z oblasti Trenčína). IN: Slovenská reč 83/3. 292 – 310.</a:t>
            </a:r>
          </a:p>
          <a:p>
            <a:pPr marL="177800" indent="-177800">
              <a:lnSpc>
                <a:spcPct val="120000"/>
              </a:lnSpc>
              <a:spcBef>
                <a:spcPts val="0"/>
              </a:spcBef>
              <a:buNone/>
            </a:pPr>
            <a:r>
              <a:rPr lang="sk-SK" sz="1100" dirty="0"/>
              <a:t>BORBÉLY Anna 2010: </a:t>
            </a:r>
            <a:r>
              <a:rPr lang="sk-SK" sz="1100" dirty="0" err="1"/>
              <a:t>Szubjektív</a:t>
            </a:r>
            <a:r>
              <a:rPr lang="sk-SK" sz="1100" dirty="0"/>
              <a:t> </a:t>
            </a:r>
            <a:r>
              <a:rPr lang="sk-SK" sz="1100" dirty="0" err="1"/>
              <a:t>vélekedések</a:t>
            </a:r>
            <a:r>
              <a:rPr lang="sk-SK" sz="1100" dirty="0"/>
              <a:t> a </a:t>
            </a:r>
            <a:r>
              <a:rPr lang="sk-SK" sz="1100" dirty="0" err="1"/>
              <a:t>kisebbségi</a:t>
            </a:r>
            <a:r>
              <a:rPr lang="sk-SK" sz="1100" dirty="0"/>
              <a:t> </a:t>
            </a:r>
            <a:r>
              <a:rPr lang="sk-SK" sz="1100" dirty="0" err="1"/>
              <a:t>nyelvváltozatokról</a:t>
            </a:r>
            <a:r>
              <a:rPr lang="sk-SK" sz="1100" dirty="0"/>
              <a:t>. IN: Kontexty identity. Jubilejný zborník na </a:t>
            </a:r>
            <a:r>
              <a:rPr lang="sk-SK" sz="1100" dirty="0" err="1"/>
              <a:t>počesť</a:t>
            </a:r>
            <a:r>
              <a:rPr lang="sk-SK" sz="1100" dirty="0"/>
              <a:t> Anny </a:t>
            </a:r>
            <a:r>
              <a:rPr lang="sk-SK" sz="1100" dirty="0" err="1"/>
              <a:t>Divičanovej</a:t>
            </a:r>
            <a:r>
              <a:rPr lang="sk-SK" sz="1100" dirty="0"/>
              <a:t> – </a:t>
            </a:r>
            <a:r>
              <a:rPr lang="sk-SK" sz="1100" dirty="0" err="1"/>
              <a:t>Az</a:t>
            </a:r>
            <a:r>
              <a:rPr lang="sk-SK" sz="1100" dirty="0"/>
              <a:t> </a:t>
            </a:r>
            <a:r>
              <a:rPr lang="sk-SK" sz="1100" dirty="0" err="1"/>
              <a:t>identitás</a:t>
            </a:r>
            <a:r>
              <a:rPr lang="sk-SK" sz="1100" dirty="0"/>
              <a:t> </a:t>
            </a:r>
            <a:r>
              <a:rPr lang="sk-SK" sz="1100" dirty="0" err="1"/>
              <a:t>kontextusai</a:t>
            </a:r>
            <a:r>
              <a:rPr lang="sk-SK" sz="1100" dirty="0"/>
              <a:t>. </a:t>
            </a:r>
            <a:r>
              <a:rPr lang="sk-SK" sz="1100" dirty="0" err="1"/>
              <a:t>Békéscsaba</a:t>
            </a:r>
            <a:r>
              <a:rPr lang="sk-SK" sz="1100" dirty="0"/>
              <a:t>: </a:t>
            </a:r>
            <a:r>
              <a:rPr lang="sk-SK" sz="1100" dirty="0" err="1"/>
              <a:t>Országos</a:t>
            </a:r>
            <a:r>
              <a:rPr lang="sk-SK" sz="1100" dirty="0"/>
              <a:t> </a:t>
            </a:r>
            <a:r>
              <a:rPr lang="sk-SK" sz="1100" dirty="0" err="1"/>
              <a:t>Szlovák</a:t>
            </a:r>
            <a:r>
              <a:rPr lang="sk-SK" sz="1100" dirty="0"/>
              <a:t> </a:t>
            </a:r>
            <a:r>
              <a:rPr lang="sk-SK" sz="1100" dirty="0" err="1"/>
              <a:t>Önkormányzat</a:t>
            </a:r>
            <a:r>
              <a:rPr lang="sk-SK" sz="1100" dirty="0"/>
              <a:t> – ELTE BTK </a:t>
            </a:r>
            <a:r>
              <a:rPr lang="sk-SK" sz="1100" dirty="0" err="1"/>
              <a:t>Szláv</a:t>
            </a:r>
            <a:r>
              <a:rPr lang="sk-SK" sz="1100" dirty="0"/>
              <a:t> </a:t>
            </a:r>
            <a:r>
              <a:rPr lang="sk-SK" sz="1100" dirty="0" err="1"/>
              <a:t>Filológiaia</a:t>
            </a:r>
            <a:r>
              <a:rPr lang="sk-SK" sz="1100" dirty="0"/>
              <a:t> </a:t>
            </a:r>
            <a:r>
              <a:rPr lang="sk-SK" sz="1100" dirty="0" err="1"/>
              <a:t>Tanszék</a:t>
            </a:r>
            <a:r>
              <a:rPr lang="sk-SK" sz="1100" dirty="0"/>
              <a:t> – Ústav etnológie SAV – </a:t>
            </a:r>
            <a:r>
              <a:rPr lang="sk-SK" sz="1100" dirty="0" err="1"/>
              <a:t>Magyarországi</a:t>
            </a:r>
            <a:r>
              <a:rPr lang="sk-SK" sz="1100" dirty="0"/>
              <a:t> </a:t>
            </a:r>
            <a:r>
              <a:rPr lang="sk-SK" sz="1100" dirty="0" err="1"/>
              <a:t>Szlovákok</a:t>
            </a:r>
            <a:r>
              <a:rPr lang="sk-SK" sz="1100" dirty="0"/>
              <a:t> </a:t>
            </a:r>
            <a:r>
              <a:rPr lang="sk-SK" sz="1100" dirty="0" err="1"/>
              <a:t>Kutatóintézete</a:t>
            </a:r>
            <a:r>
              <a:rPr lang="sk-SK" sz="1100" dirty="0"/>
              <a:t>. 198 – 206.</a:t>
            </a:r>
          </a:p>
          <a:p>
            <a:pPr marL="177800" indent="-177800">
              <a:lnSpc>
                <a:spcPct val="120000"/>
              </a:lnSpc>
              <a:spcBef>
                <a:spcPts val="0"/>
              </a:spcBef>
              <a:buNone/>
            </a:pPr>
            <a:r>
              <a:rPr lang="sk-SK" sz="1100" dirty="0"/>
              <a:t>DOLNÍK, Juraj 2010: Jazyk, človek, kultúra. Bratislava: </a:t>
            </a:r>
            <a:r>
              <a:rPr lang="sk-SK" sz="1100" dirty="0" err="1"/>
              <a:t>Kalligram</a:t>
            </a:r>
            <a:r>
              <a:rPr lang="sk-SK" sz="1100" dirty="0"/>
              <a:t>.</a:t>
            </a:r>
          </a:p>
          <a:p>
            <a:pPr marL="177800" indent="-177800">
              <a:lnSpc>
                <a:spcPct val="120000"/>
              </a:lnSpc>
              <a:spcBef>
                <a:spcPts val="0"/>
              </a:spcBef>
              <a:buNone/>
            </a:pPr>
            <a:r>
              <a:rPr lang="sk-SK" sz="1100" dirty="0"/>
              <a:t>DOLNÍK, Juraj 2017: Jazyk v </a:t>
            </a:r>
            <a:r>
              <a:rPr lang="sk-SK" sz="1100" dirty="0" err="1"/>
              <a:t>sociálej</a:t>
            </a:r>
            <a:r>
              <a:rPr lang="sk-SK" sz="1100" dirty="0"/>
              <a:t> kultúra. Bratislava: VEDA. 149 – 168.</a:t>
            </a:r>
          </a:p>
          <a:p>
            <a:pPr marL="177800" indent="-177800">
              <a:lnSpc>
                <a:spcPct val="120000"/>
              </a:lnSpc>
              <a:spcBef>
                <a:spcPts val="0"/>
              </a:spcBef>
              <a:buNone/>
            </a:pPr>
            <a:r>
              <a:rPr lang="sk-SK" sz="1100" dirty="0"/>
              <a:t>DUDOK, Miroslav 1999: Jazyky v kontakte/konflikte a detská reč. IN: SOCIOLINGUISTICA SLOVACA 4. Slovenčina v kontaktoch a konfliktoch s inými jazykmi. 134 – 142.</a:t>
            </a:r>
          </a:p>
          <a:p>
            <a:pPr marL="177800" indent="-177800">
              <a:lnSpc>
                <a:spcPct val="120000"/>
              </a:lnSpc>
              <a:spcBef>
                <a:spcPts val="0"/>
              </a:spcBef>
              <a:buNone/>
            </a:pPr>
            <a:r>
              <a:rPr lang="sk-SK" sz="1100" dirty="0"/>
              <a:t>FOUGHT, </a:t>
            </a:r>
            <a:r>
              <a:rPr lang="sk-SK" sz="1100" dirty="0" err="1"/>
              <a:t>Carmen</a:t>
            </a:r>
            <a:r>
              <a:rPr lang="sk-SK" sz="1100" dirty="0"/>
              <a:t> 2018: </a:t>
            </a:r>
            <a:r>
              <a:rPr lang="sk-SK" sz="1100" dirty="0" err="1"/>
              <a:t>Language</a:t>
            </a:r>
            <a:r>
              <a:rPr lang="sk-SK" sz="1100" dirty="0"/>
              <a:t> and </a:t>
            </a:r>
            <a:r>
              <a:rPr lang="sk-SK" sz="1100" dirty="0" err="1"/>
              <a:t>ethnicity</a:t>
            </a:r>
            <a:r>
              <a:rPr lang="sk-SK" sz="1100" dirty="0"/>
              <a:t>. IN: </a:t>
            </a:r>
            <a:r>
              <a:rPr lang="sk-SK" sz="1100" dirty="0" err="1"/>
              <a:t>The</a:t>
            </a:r>
            <a:r>
              <a:rPr lang="sk-SK" sz="1100" dirty="0"/>
              <a:t> </a:t>
            </a:r>
            <a:r>
              <a:rPr lang="sk-SK" sz="1100" dirty="0" err="1"/>
              <a:t>Cambridge</a:t>
            </a:r>
            <a:r>
              <a:rPr lang="sk-SK" sz="1100" dirty="0"/>
              <a:t> </a:t>
            </a:r>
            <a:r>
              <a:rPr lang="sk-SK" sz="1100" dirty="0" err="1"/>
              <a:t>Handbook</a:t>
            </a:r>
            <a:r>
              <a:rPr lang="sk-SK" sz="1100" dirty="0"/>
              <a:t> of </a:t>
            </a:r>
            <a:r>
              <a:rPr lang="sk-SK" sz="1100" dirty="0" err="1"/>
              <a:t>Sociolinguistics</a:t>
            </a:r>
            <a:r>
              <a:rPr lang="sk-SK" sz="1100" dirty="0"/>
              <a:t>. </a:t>
            </a:r>
            <a:r>
              <a:rPr lang="sk-SK" sz="1100" dirty="0" err="1"/>
              <a:t>Cambridge</a:t>
            </a:r>
            <a:r>
              <a:rPr lang="sk-SK" sz="1100" dirty="0"/>
              <a:t>: CUP 238 – 257.</a:t>
            </a:r>
          </a:p>
          <a:p>
            <a:pPr marL="177800" indent="-177800">
              <a:lnSpc>
                <a:spcPct val="120000"/>
              </a:lnSpc>
              <a:spcBef>
                <a:spcPts val="0"/>
              </a:spcBef>
              <a:buNone/>
            </a:pPr>
            <a:r>
              <a:rPr lang="sk-SK" sz="1100" dirty="0"/>
              <a:t>HOMIŠINOVÁ, Mária 2013: Súčasná jazyková situácia slovenskej mládeže na Slovensku a v Maďarsku. IN: Slovenský jazyk a kultúra v menšinovom prostredí. </a:t>
            </a:r>
            <a:r>
              <a:rPr lang="sk-SK" sz="1100" dirty="0" err="1"/>
              <a:t>Békešská</a:t>
            </a:r>
            <a:r>
              <a:rPr lang="sk-SK" sz="1100" dirty="0"/>
              <a:t> Čaba: Výskumný ústav Celoštátnej slovenskej samosprávy v Maďarsku. 53 – 63.</a:t>
            </a:r>
          </a:p>
          <a:p>
            <a:pPr marL="177800" indent="-177800">
              <a:lnSpc>
                <a:spcPct val="120000"/>
              </a:lnSpc>
              <a:spcBef>
                <a:spcPts val="0"/>
              </a:spcBef>
              <a:buNone/>
            </a:pPr>
            <a:r>
              <a:rPr lang="sk-SK" sz="1100" dirty="0"/>
              <a:t>HUŤKOVÁ, Anita – GYÖRGY, Ladislav 2017: Postoje k jazyku, identite a prepínaniu kódov v kontexte bilingválnej komunikácie. IN: Jazyk a jazykoveda v súvislostiach. Bratislava: FF UK. 211 – 223.</a:t>
            </a:r>
          </a:p>
          <a:p>
            <a:pPr marL="177800" indent="-177800">
              <a:lnSpc>
                <a:spcPct val="120000"/>
              </a:lnSpc>
              <a:spcBef>
                <a:spcPts val="0"/>
              </a:spcBef>
              <a:buNone/>
            </a:pPr>
            <a:r>
              <a:rPr lang="sk-SK" sz="1100" dirty="0"/>
              <a:t>CHARALAMBOUS, </a:t>
            </a:r>
            <a:r>
              <a:rPr lang="sk-SK" sz="1100" dirty="0" err="1"/>
              <a:t>Panayiota</a:t>
            </a:r>
            <a:r>
              <a:rPr lang="sk-SK" sz="1100" dirty="0"/>
              <a:t> – CHARALAMBOUS, </a:t>
            </a:r>
            <a:r>
              <a:rPr lang="sk-SK" sz="1100" dirty="0" err="1"/>
              <a:t>Constadina</a:t>
            </a:r>
            <a:r>
              <a:rPr lang="sk-SK" sz="1100" dirty="0"/>
              <a:t> – RAMPTON, </a:t>
            </a:r>
            <a:r>
              <a:rPr lang="sk-SK" sz="1100" dirty="0" err="1"/>
              <a:t>Ben</a:t>
            </a:r>
            <a:r>
              <a:rPr lang="sk-SK" sz="1100" dirty="0"/>
              <a:t> 2017: De-</a:t>
            </a:r>
            <a:r>
              <a:rPr lang="sk-SK" sz="1100" dirty="0" err="1"/>
              <a:t>securizing</a:t>
            </a:r>
            <a:r>
              <a:rPr lang="sk-SK" sz="1100" dirty="0"/>
              <a:t> </a:t>
            </a:r>
            <a:r>
              <a:rPr lang="sk-SK" sz="1100" dirty="0" err="1"/>
              <a:t>Turkush</a:t>
            </a:r>
            <a:r>
              <a:rPr lang="sk-SK" sz="1100" dirty="0"/>
              <a:t>: </a:t>
            </a:r>
            <a:r>
              <a:rPr lang="sk-SK" sz="1100" dirty="0" err="1"/>
              <a:t>Teaching</a:t>
            </a:r>
            <a:r>
              <a:rPr lang="sk-SK" sz="1100" dirty="0"/>
              <a:t> </a:t>
            </a:r>
            <a:r>
              <a:rPr lang="sk-SK" sz="1100" dirty="0" err="1"/>
              <a:t>the</a:t>
            </a:r>
            <a:r>
              <a:rPr lang="sk-SK" sz="1100" dirty="0"/>
              <a:t> </a:t>
            </a:r>
            <a:r>
              <a:rPr lang="sk-SK" sz="1100" dirty="0" err="1"/>
              <a:t>Language</a:t>
            </a:r>
            <a:r>
              <a:rPr lang="sk-SK" sz="1100" dirty="0"/>
              <a:t> of a </a:t>
            </a:r>
            <a:r>
              <a:rPr lang="sk-SK" sz="1100" dirty="0" err="1"/>
              <a:t>Former</a:t>
            </a:r>
            <a:r>
              <a:rPr lang="sk-SK" sz="1100" dirty="0"/>
              <a:t> </a:t>
            </a:r>
            <a:r>
              <a:rPr lang="sk-SK" sz="1100" dirty="0" err="1"/>
              <a:t>Enemy</a:t>
            </a:r>
            <a:r>
              <a:rPr lang="sk-SK" sz="1100" dirty="0"/>
              <a:t>, and </a:t>
            </a:r>
            <a:r>
              <a:rPr lang="sk-SK" sz="1100" dirty="0" err="1"/>
              <a:t>Intercultural</a:t>
            </a:r>
            <a:r>
              <a:rPr lang="sk-SK" sz="1100" dirty="0"/>
              <a:t> </a:t>
            </a:r>
            <a:r>
              <a:rPr lang="sk-SK" sz="1100" dirty="0" err="1"/>
              <a:t>Language</a:t>
            </a:r>
            <a:r>
              <a:rPr lang="sk-SK" sz="1100" dirty="0"/>
              <a:t> </a:t>
            </a:r>
            <a:r>
              <a:rPr lang="sk-SK" sz="1100" dirty="0" err="1"/>
              <a:t>Education</a:t>
            </a:r>
            <a:r>
              <a:rPr lang="sk-SK" sz="1100" dirty="0"/>
              <a:t>. IN: </a:t>
            </a:r>
            <a:r>
              <a:rPr lang="sk-SK" sz="1100" dirty="0" err="1"/>
              <a:t>Applied</a:t>
            </a:r>
            <a:r>
              <a:rPr lang="sk-SK" sz="1100" dirty="0"/>
              <a:t> </a:t>
            </a:r>
            <a:r>
              <a:rPr lang="sk-SK" sz="1100" dirty="0" err="1"/>
              <a:t>Linguistics</a:t>
            </a:r>
            <a:r>
              <a:rPr lang="sk-SK" sz="1100" dirty="0"/>
              <a:t> 38/6. 800 – 823.</a:t>
            </a:r>
          </a:p>
          <a:p>
            <a:pPr marL="177800" indent="-177800">
              <a:lnSpc>
                <a:spcPct val="120000"/>
              </a:lnSpc>
              <a:spcBef>
                <a:spcPts val="0"/>
              </a:spcBef>
              <a:buNone/>
            </a:pPr>
            <a:r>
              <a:rPr lang="sk-SK" sz="1100" dirty="0"/>
              <a:t>CHROMÝ, </a:t>
            </a:r>
            <a:r>
              <a:rPr lang="sk-SK" sz="1100" dirty="0" err="1"/>
              <a:t>Jan</a:t>
            </a:r>
            <a:r>
              <a:rPr lang="sk-SK" sz="1100" dirty="0"/>
              <a:t> 2014: Základy sociolingvistiky. Univerzita Karlova v </a:t>
            </a:r>
            <a:r>
              <a:rPr lang="sk-SK" sz="1100" dirty="0" err="1"/>
              <a:t>Praze</a:t>
            </a:r>
            <a:r>
              <a:rPr lang="sk-SK" sz="1100" dirty="0"/>
              <a:t> – </a:t>
            </a:r>
            <a:r>
              <a:rPr lang="sk-SK" sz="1100" dirty="0" err="1"/>
              <a:t>Karolinum</a:t>
            </a:r>
            <a:r>
              <a:rPr lang="sk-SK" sz="1100" dirty="0"/>
              <a:t>. 51 – 61.</a:t>
            </a:r>
          </a:p>
          <a:p>
            <a:pPr marL="177800" indent="-177800">
              <a:lnSpc>
                <a:spcPct val="120000"/>
              </a:lnSpc>
              <a:spcBef>
                <a:spcPts val="0"/>
              </a:spcBef>
              <a:buNone/>
            </a:pPr>
            <a:r>
              <a:rPr lang="sk-SK" sz="1100" dirty="0"/>
              <a:t>KISS </a:t>
            </a:r>
            <a:r>
              <a:rPr lang="sk-SK" sz="1100" dirty="0" err="1"/>
              <a:t>Jenő</a:t>
            </a:r>
            <a:r>
              <a:rPr lang="sk-SK" sz="1100" dirty="0"/>
              <a:t> 1995: </a:t>
            </a:r>
            <a:r>
              <a:rPr lang="sk-SK" sz="1100" dirty="0" err="1"/>
              <a:t>Társadalom</a:t>
            </a:r>
            <a:r>
              <a:rPr lang="sk-SK" sz="1100" dirty="0"/>
              <a:t> </a:t>
            </a:r>
            <a:r>
              <a:rPr lang="sk-SK" sz="1100" dirty="0" err="1"/>
              <a:t>és</a:t>
            </a:r>
            <a:r>
              <a:rPr lang="sk-SK" sz="1100" dirty="0"/>
              <a:t> </a:t>
            </a:r>
            <a:r>
              <a:rPr lang="sk-SK" sz="1100" dirty="0" err="1"/>
              <a:t>nyelvhasználat</a:t>
            </a:r>
            <a:r>
              <a:rPr lang="sk-SK" sz="1100" dirty="0"/>
              <a:t>. </a:t>
            </a:r>
            <a:r>
              <a:rPr lang="sk-SK" sz="1100" dirty="0" err="1"/>
              <a:t>Szociolingvisztikai</a:t>
            </a:r>
            <a:r>
              <a:rPr lang="sk-SK" sz="1100" dirty="0"/>
              <a:t> </a:t>
            </a:r>
            <a:r>
              <a:rPr lang="sk-SK" sz="1100" dirty="0" err="1"/>
              <a:t>alapfogalmak</a:t>
            </a:r>
            <a:r>
              <a:rPr lang="sk-SK" sz="1100" dirty="0"/>
              <a:t>. </a:t>
            </a:r>
            <a:r>
              <a:rPr lang="sk-SK" sz="1100" dirty="0" err="1"/>
              <a:t>Budapest</a:t>
            </a:r>
            <a:r>
              <a:rPr lang="sk-SK" sz="1100" dirty="0"/>
              <a:t>: </a:t>
            </a:r>
            <a:r>
              <a:rPr lang="sk-SK" sz="1100" dirty="0" err="1"/>
              <a:t>Nemzeti</a:t>
            </a:r>
            <a:r>
              <a:rPr lang="sk-SK" sz="1100" dirty="0"/>
              <a:t> </a:t>
            </a:r>
            <a:r>
              <a:rPr lang="sk-SK" sz="1100" dirty="0" err="1"/>
              <a:t>Tankönyvkiadó</a:t>
            </a:r>
            <a:r>
              <a:rPr lang="sk-SK" sz="1100" dirty="0"/>
              <a:t>. 86 – 149.</a:t>
            </a:r>
          </a:p>
          <a:p>
            <a:pPr marL="177800" indent="-177800">
              <a:lnSpc>
                <a:spcPct val="120000"/>
              </a:lnSpc>
              <a:spcBef>
                <a:spcPts val="0"/>
              </a:spcBef>
              <a:buNone/>
            </a:pPr>
            <a:r>
              <a:rPr lang="sk-SK" sz="1100" dirty="0"/>
              <a:t>KRALČÁK, Ľubomír 2015: Slovenčina v pohybe. Nitra: UKF. 59 – 61.</a:t>
            </a:r>
          </a:p>
          <a:p>
            <a:pPr marL="177800" indent="-177800">
              <a:lnSpc>
                <a:spcPct val="120000"/>
              </a:lnSpc>
              <a:spcBef>
                <a:spcPts val="0"/>
              </a:spcBef>
              <a:buNone/>
            </a:pPr>
            <a:r>
              <a:rPr lang="sk-SK" sz="1100" dirty="0"/>
              <a:t>MANDELÍKOVÁ, Lenka 2014: Sociokultúrne súvislosti jazyka. Trenčín: Trenčianska univerzita Alexandra Dubčeka v Trenčíne, Fakulta sociálno-ekonomických vzťahov. 28 – 32.</a:t>
            </a:r>
          </a:p>
          <a:p>
            <a:pPr marL="177800" indent="-177800">
              <a:lnSpc>
                <a:spcPct val="120000"/>
              </a:lnSpc>
              <a:spcBef>
                <a:spcPts val="0"/>
              </a:spcBef>
              <a:buNone/>
            </a:pPr>
            <a:r>
              <a:rPr lang="sk-SK" sz="1100" dirty="0"/>
              <a:t>MESTHRIE, </a:t>
            </a:r>
            <a:r>
              <a:rPr lang="sk-SK" sz="1100" dirty="0" err="1"/>
              <a:t>Rajend</a:t>
            </a:r>
            <a:r>
              <a:rPr lang="sk-SK" sz="1100" dirty="0"/>
              <a:t> – SWANN, </a:t>
            </a:r>
            <a:r>
              <a:rPr lang="sk-SK" sz="1100" dirty="0" err="1"/>
              <a:t>Joan</a:t>
            </a:r>
            <a:r>
              <a:rPr lang="sk-SK" sz="1100" dirty="0"/>
              <a:t> – DEUMERT, </a:t>
            </a:r>
            <a:r>
              <a:rPr lang="sk-SK" sz="1100" dirty="0" err="1"/>
              <a:t>Ana</a:t>
            </a:r>
            <a:r>
              <a:rPr lang="sk-SK" sz="1100" dirty="0"/>
              <a:t> – LEAP, William L.: 2013: </a:t>
            </a:r>
            <a:r>
              <a:rPr lang="sk-SK" sz="1100" dirty="0" err="1"/>
              <a:t>Introducing</a:t>
            </a:r>
            <a:r>
              <a:rPr lang="sk-SK" sz="1100" dirty="0"/>
              <a:t> </a:t>
            </a:r>
            <a:r>
              <a:rPr lang="sk-SK" sz="1100" dirty="0" err="1"/>
              <a:t>Sociolinguistics</a:t>
            </a:r>
            <a:r>
              <a:rPr lang="sk-SK" sz="1100" dirty="0"/>
              <a:t>. </a:t>
            </a:r>
            <a:r>
              <a:rPr lang="sk-SK" sz="1100" dirty="0" err="1"/>
              <a:t>Edinburgh</a:t>
            </a:r>
            <a:r>
              <a:rPr lang="sk-SK" sz="1100" dirty="0"/>
              <a:t>: </a:t>
            </a:r>
            <a:r>
              <a:rPr lang="sk-SK" sz="1100" dirty="0" err="1"/>
              <a:t>Edinburgh</a:t>
            </a:r>
            <a:r>
              <a:rPr lang="sk-SK" sz="1100" dirty="0"/>
              <a:t> </a:t>
            </a:r>
            <a:r>
              <a:rPr lang="sk-SK" sz="1100" dirty="0" err="1"/>
              <a:t>University</a:t>
            </a:r>
            <a:r>
              <a:rPr lang="sk-SK" sz="1100" dirty="0"/>
              <a:t> Press. 213 – 241. </a:t>
            </a:r>
          </a:p>
          <a:p>
            <a:pPr marL="177800" indent="-177800">
              <a:lnSpc>
                <a:spcPct val="120000"/>
              </a:lnSpc>
              <a:spcBef>
                <a:spcPts val="0"/>
              </a:spcBef>
              <a:buNone/>
            </a:pPr>
            <a:r>
              <a:rPr lang="sk-SK" sz="1100" dirty="0"/>
              <a:t>MILROY, </a:t>
            </a:r>
            <a:r>
              <a:rPr lang="sk-SK" sz="1100" dirty="0" err="1"/>
              <a:t>Lesley</a:t>
            </a:r>
            <a:r>
              <a:rPr lang="sk-SK" sz="1100" dirty="0"/>
              <a:t> – GORDON, </a:t>
            </a:r>
            <a:r>
              <a:rPr lang="sk-SK" sz="1100" dirty="0" err="1"/>
              <a:t>Matthew</a:t>
            </a:r>
            <a:r>
              <a:rPr lang="sk-SK" sz="1100" dirty="0"/>
              <a:t> 2003: </a:t>
            </a:r>
            <a:r>
              <a:rPr lang="sk-SK" sz="1100" dirty="0" err="1"/>
              <a:t>Sociolinguistics</a:t>
            </a:r>
            <a:r>
              <a:rPr lang="sk-SK" sz="1100" dirty="0"/>
              <a:t>. </a:t>
            </a:r>
            <a:r>
              <a:rPr lang="sk-SK" sz="1100" dirty="0" err="1"/>
              <a:t>Method</a:t>
            </a:r>
            <a:r>
              <a:rPr lang="sk-SK" sz="1100" dirty="0"/>
              <a:t> and </a:t>
            </a:r>
            <a:r>
              <a:rPr lang="sk-SK" sz="1100" dirty="0" err="1"/>
              <a:t>Interpretation</a:t>
            </a:r>
            <a:r>
              <a:rPr lang="sk-SK" sz="1100" dirty="0"/>
              <a:t>. </a:t>
            </a:r>
            <a:r>
              <a:rPr lang="sk-SK" sz="1100" dirty="0" err="1"/>
              <a:t>Oxford</a:t>
            </a:r>
            <a:r>
              <a:rPr lang="sk-SK" sz="1100" dirty="0"/>
              <a:t>: </a:t>
            </a:r>
            <a:r>
              <a:rPr lang="sk-SK" sz="1100" dirty="0" err="1"/>
              <a:t>Blacwell</a:t>
            </a:r>
            <a:r>
              <a:rPr lang="sk-SK" sz="1100" dirty="0"/>
              <a:t>. 100 – 115.</a:t>
            </a:r>
          </a:p>
          <a:p>
            <a:pPr marL="177800" indent="-177800">
              <a:lnSpc>
                <a:spcPct val="120000"/>
              </a:lnSpc>
              <a:spcBef>
                <a:spcPts val="0"/>
              </a:spcBef>
              <a:buNone/>
            </a:pPr>
            <a:r>
              <a:rPr lang="sk-SK" sz="1100" dirty="0"/>
              <a:t>ORGOŇOVÁ, Oľga – SEDLÁČKOVÁ, Zuzana 2010: </a:t>
            </a:r>
            <a:r>
              <a:rPr lang="sk-SK" sz="1100" dirty="0" err="1"/>
              <a:t>Coolový</a:t>
            </a:r>
            <a:r>
              <a:rPr lang="sk-SK" sz="1100" dirty="0"/>
              <a:t> </a:t>
            </a:r>
            <a:r>
              <a:rPr lang="sk-SK" sz="1100" dirty="0" err="1"/>
              <a:t>pokec</a:t>
            </a:r>
            <a:r>
              <a:rPr lang="sk-SK" sz="1100" dirty="0"/>
              <a:t> o slangu teenagerov. IN: Slovo – Tvorba – Dynamickosť. Na počesť Kláry </a:t>
            </a:r>
            <a:r>
              <a:rPr lang="sk-SK" sz="1100" dirty="0" err="1"/>
              <a:t>Buzássyovej</a:t>
            </a:r>
            <a:r>
              <a:rPr lang="sk-SK" sz="1100" dirty="0"/>
              <a:t>. Bratislava: Veda. 151 – 162. </a:t>
            </a:r>
          </a:p>
          <a:p>
            <a:pPr marL="177800" indent="-177800">
              <a:lnSpc>
                <a:spcPct val="120000"/>
              </a:lnSpc>
              <a:spcBef>
                <a:spcPts val="0"/>
              </a:spcBef>
              <a:buNone/>
            </a:pPr>
            <a:r>
              <a:rPr lang="sk-SK" sz="1100" dirty="0"/>
              <a:t>PAVLOVIČ, Jozef 2011: Prednášky zo štylistiky slovenčiny. Trnava: PF TU. 168 – 178.</a:t>
            </a:r>
          </a:p>
          <a:p>
            <a:pPr marL="177800" indent="-177800">
              <a:lnSpc>
                <a:spcPct val="120000"/>
              </a:lnSpc>
              <a:spcBef>
                <a:spcPts val="0"/>
              </a:spcBef>
              <a:buNone/>
            </a:pPr>
            <a:r>
              <a:rPr lang="sk-SK" sz="1100" dirty="0"/>
              <a:t>PERSINSZKY Károly 2011: </a:t>
            </a:r>
            <a:r>
              <a:rPr lang="sk-SK" sz="1100" dirty="0" err="1"/>
              <a:t>Vélekedések</a:t>
            </a:r>
            <a:r>
              <a:rPr lang="sk-SK" sz="1100" dirty="0"/>
              <a:t> a </a:t>
            </a:r>
            <a:r>
              <a:rPr lang="sk-SK" sz="1100" dirty="0" err="1"/>
              <a:t>nyelvről</a:t>
            </a:r>
            <a:r>
              <a:rPr lang="sk-SK" sz="1100" dirty="0"/>
              <a:t> </a:t>
            </a:r>
            <a:r>
              <a:rPr lang="sk-SK" sz="1100" dirty="0" err="1"/>
              <a:t>egy</a:t>
            </a:r>
            <a:r>
              <a:rPr lang="sk-SK" sz="1100" dirty="0"/>
              <a:t> </a:t>
            </a:r>
            <a:r>
              <a:rPr lang="sk-SK" sz="1100" dirty="0" err="1"/>
              <a:t>nyelvcserehelyzetben</a:t>
            </a:r>
            <a:r>
              <a:rPr lang="sk-SK" sz="1100" dirty="0"/>
              <a:t> </a:t>
            </a:r>
            <a:r>
              <a:rPr lang="sk-SK" sz="1100" dirty="0" err="1"/>
              <a:t>levő</a:t>
            </a:r>
            <a:r>
              <a:rPr lang="sk-SK" sz="1100" dirty="0"/>
              <a:t> </a:t>
            </a:r>
            <a:r>
              <a:rPr lang="sk-SK" sz="1100" dirty="0" err="1"/>
              <a:t>közösségben</a:t>
            </a:r>
            <a:r>
              <a:rPr lang="sk-SK" sz="1100" dirty="0"/>
              <a:t>. IN: </a:t>
            </a:r>
            <a:r>
              <a:rPr lang="sk-SK" sz="1100" dirty="0" err="1"/>
              <a:t>Magyarok</a:t>
            </a:r>
            <a:r>
              <a:rPr lang="sk-SK" sz="1100" dirty="0"/>
              <a:t> </a:t>
            </a:r>
            <a:r>
              <a:rPr lang="sk-SK" sz="1100" dirty="0" err="1"/>
              <a:t>Szlovákiában</a:t>
            </a:r>
            <a:r>
              <a:rPr lang="sk-SK" sz="1100" dirty="0"/>
              <a:t> VII. </a:t>
            </a:r>
            <a:r>
              <a:rPr lang="sk-SK" sz="1100" dirty="0" err="1"/>
              <a:t>Nyelv</a:t>
            </a:r>
            <a:r>
              <a:rPr lang="sk-SK" sz="1100" dirty="0"/>
              <a:t>. </a:t>
            </a:r>
            <a:r>
              <a:rPr lang="sk-SK" sz="1100" dirty="0" err="1"/>
              <a:t>Somorja</a:t>
            </a:r>
            <a:r>
              <a:rPr lang="sk-SK" sz="1100" dirty="0"/>
              <a:t>: Fórum </a:t>
            </a:r>
            <a:r>
              <a:rPr lang="sk-SK" sz="1100" dirty="0" err="1"/>
              <a:t>Kisebbségkutató</a:t>
            </a:r>
            <a:r>
              <a:rPr lang="sk-SK" sz="1100" dirty="0"/>
              <a:t> </a:t>
            </a:r>
            <a:r>
              <a:rPr lang="sk-SK" sz="1100" dirty="0" err="1"/>
              <a:t>Intézet</a:t>
            </a:r>
            <a:r>
              <a:rPr lang="sk-SK" sz="1100" dirty="0"/>
              <a:t>. 229 – 241</a:t>
            </a:r>
            <a:r>
              <a:rPr lang="sk-SK" sz="1100" dirty="0" smtClean="0"/>
              <a:t>.</a:t>
            </a:r>
            <a:endParaRPr lang="sk-SK" sz="1100" dirty="0"/>
          </a:p>
        </p:txBody>
      </p:sp>
    </p:spTree>
    <p:extLst>
      <p:ext uri="{BB962C8B-B14F-4D97-AF65-F5344CB8AC3E}">
        <p14:creationId xmlns:p14="http://schemas.microsoft.com/office/powerpoint/2010/main" val="21905853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838200" y="889000"/>
            <a:ext cx="10515600" cy="5287963"/>
          </a:xfrm>
        </p:spPr>
        <p:txBody>
          <a:bodyPr>
            <a:normAutofit/>
          </a:bodyPr>
          <a:lstStyle/>
          <a:p>
            <a:pPr marL="177800" indent="-177800">
              <a:lnSpc>
                <a:spcPct val="120000"/>
              </a:lnSpc>
              <a:spcBef>
                <a:spcPts val="0"/>
              </a:spcBef>
              <a:buNone/>
            </a:pPr>
            <a:r>
              <a:rPr lang="sk-SK" sz="1100" dirty="0"/>
              <a:t>SCHILLING, </a:t>
            </a:r>
            <a:r>
              <a:rPr lang="sk-SK" sz="1100" dirty="0" err="1"/>
              <a:t>Natalie</a:t>
            </a:r>
            <a:r>
              <a:rPr lang="sk-SK" sz="1100" dirty="0"/>
              <a:t> 2018: </a:t>
            </a:r>
            <a:r>
              <a:rPr lang="sk-SK" sz="1100" dirty="0" err="1"/>
              <a:t>Language</a:t>
            </a:r>
            <a:r>
              <a:rPr lang="sk-SK" sz="1100" dirty="0"/>
              <a:t>, </a:t>
            </a:r>
            <a:r>
              <a:rPr lang="sk-SK" sz="1100" dirty="0" err="1"/>
              <a:t>gender</a:t>
            </a:r>
            <a:r>
              <a:rPr lang="sk-SK" sz="1100" dirty="0"/>
              <a:t> and sexuality. IN: </a:t>
            </a:r>
            <a:r>
              <a:rPr lang="sk-SK" sz="1100" dirty="0" err="1"/>
              <a:t>The</a:t>
            </a:r>
            <a:r>
              <a:rPr lang="sk-SK" sz="1100" dirty="0"/>
              <a:t> </a:t>
            </a:r>
            <a:r>
              <a:rPr lang="sk-SK" sz="1100" dirty="0" err="1"/>
              <a:t>Cambridge</a:t>
            </a:r>
            <a:r>
              <a:rPr lang="sk-SK" sz="1100" dirty="0"/>
              <a:t> </a:t>
            </a:r>
            <a:r>
              <a:rPr lang="sk-SK" sz="1100" dirty="0" err="1"/>
              <a:t>Handbook</a:t>
            </a:r>
            <a:r>
              <a:rPr lang="sk-SK" sz="1100" dirty="0"/>
              <a:t> of </a:t>
            </a:r>
            <a:r>
              <a:rPr lang="sk-SK" sz="1100" dirty="0" err="1"/>
              <a:t>Sociolinguistics</a:t>
            </a:r>
            <a:r>
              <a:rPr lang="sk-SK" sz="1100" dirty="0"/>
              <a:t>. </a:t>
            </a:r>
            <a:r>
              <a:rPr lang="sk-SK" sz="1100" dirty="0" err="1"/>
              <a:t>Cambridge</a:t>
            </a:r>
            <a:r>
              <a:rPr lang="sk-SK" sz="1100" dirty="0"/>
              <a:t>: CUP. 218 – 237.</a:t>
            </a:r>
          </a:p>
          <a:p>
            <a:pPr marL="177800" indent="-177800">
              <a:lnSpc>
                <a:spcPct val="120000"/>
              </a:lnSpc>
              <a:spcBef>
                <a:spcPts val="0"/>
              </a:spcBef>
              <a:buNone/>
            </a:pPr>
            <a:r>
              <a:rPr lang="sk-SK" sz="1100" dirty="0"/>
              <a:t>SLANČOVÁ, Daniela 1990: K niektorým výsledkom prieskumu postojov obyvateľov Prešova k jazyku. IN: Dynamické tendencie v jazykovej komunikácii. Bratislava, Jazykovedný ústav Ľ. Štúra SAV. 175 – 181.</a:t>
            </a:r>
          </a:p>
          <a:p>
            <a:pPr marL="177800" indent="-177800">
              <a:lnSpc>
                <a:spcPct val="120000"/>
              </a:lnSpc>
              <a:spcBef>
                <a:spcPts val="0"/>
              </a:spcBef>
              <a:buNone/>
            </a:pPr>
            <a:r>
              <a:rPr lang="sk-SK" sz="1100" dirty="0"/>
              <a:t>SLANČOVÁ, Daniela 2009: </a:t>
            </a:r>
            <a:r>
              <a:rPr lang="sk-SK" sz="1100" dirty="0" err="1"/>
              <a:t>Detabuizácia</a:t>
            </a:r>
            <a:r>
              <a:rPr lang="sk-SK" sz="1100" dirty="0"/>
              <a:t> a markantnosť výrazu v sérii cestopisných kníh Borisa </a:t>
            </a:r>
            <a:r>
              <a:rPr lang="sk-SK" sz="1100" dirty="0" err="1"/>
              <a:t>Filana</a:t>
            </a:r>
            <a:r>
              <a:rPr lang="sk-SK" sz="1100" dirty="0"/>
              <a:t>. IN: Jazyková kultúra na začiatku tretieho tisícročia. Bratislava: Veda. 135–144. </a:t>
            </a:r>
          </a:p>
          <a:p>
            <a:pPr marL="177800" indent="-177800">
              <a:lnSpc>
                <a:spcPct val="120000"/>
              </a:lnSpc>
              <a:spcBef>
                <a:spcPts val="0"/>
              </a:spcBef>
              <a:buNone/>
            </a:pPr>
            <a:r>
              <a:rPr lang="sk-SK" sz="1100" dirty="0"/>
              <a:t>SMAKMAN, </a:t>
            </a:r>
            <a:r>
              <a:rPr lang="sk-SK" sz="1100" dirty="0" err="1"/>
              <a:t>Dick</a:t>
            </a:r>
            <a:r>
              <a:rPr lang="sk-SK" sz="1100" dirty="0"/>
              <a:t> 2018. </a:t>
            </a:r>
            <a:r>
              <a:rPr lang="sk-SK" sz="1100" dirty="0" err="1"/>
              <a:t>Discovering</a:t>
            </a:r>
            <a:r>
              <a:rPr lang="sk-SK" sz="1100" dirty="0"/>
              <a:t> </a:t>
            </a:r>
            <a:r>
              <a:rPr lang="sk-SK" sz="1100" dirty="0" err="1"/>
              <a:t>Sociolinguistics</a:t>
            </a:r>
            <a:r>
              <a:rPr lang="sk-SK" sz="1100" dirty="0"/>
              <a:t>. </a:t>
            </a:r>
            <a:r>
              <a:rPr lang="sk-SK" sz="1100" dirty="0" err="1"/>
              <a:t>From</a:t>
            </a:r>
            <a:r>
              <a:rPr lang="sk-SK" sz="1100" dirty="0"/>
              <a:t> </a:t>
            </a:r>
            <a:r>
              <a:rPr lang="sk-SK" sz="1100" dirty="0" err="1"/>
              <a:t>Theory</a:t>
            </a:r>
            <a:r>
              <a:rPr lang="sk-SK" sz="1100" dirty="0"/>
              <a:t> to </a:t>
            </a:r>
            <a:r>
              <a:rPr lang="sk-SK" sz="1100" dirty="0" err="1"/>
              <a:t>Practice</a:t>
            </a:r>
            <a:r>
              <a:rPr lang="sk-SK" sz="1100" dirty="0"/>
              <a:t>. </a:t>
            </a:r>
            <a:r>
              <a:rPr lang="sk-SK" sz="1100" dirty="0" err="1"/>
              <a:t>London</a:t>
            </a:r>
            <a:r>
              <a:rPr lang="sk-SK" sz="1100" dirty="0"/>
              <a:t>: </a:t>
            </a:r>
            <a:r>
              <a:rPr lang="sk-SK" sz="1100" dirty="0" err="1"/>
              <a:t>Palgrave</a:t>
            </a:r>
            <a:r>
              <a:rPr lang="sk-SK" sz="1100" dirty="0"/>
              <a:t>. 104 – 144.</a:t>
            </a:r>
          </a:p>
          <a:p>
            <a:pPr marL="177800" indent="-177800">
              <a:lnSpc>
                <a:spcPct val="120000"/>
              </a:lnSpc>
              <a:spcBef>
                <a:spcPts val="0"/>
              </a:spcBef>
              <a:buNone/>
            </a:pPr>
            <a:r>
              <a:rPr lang="sk-SK" sz="1100" dirty="0"/>
              <a:t>STOCKWELL, Peter 2007: </a:t>
            </a:r>
            <a:r>
              <a:rPr lang="sk-SK" sz="1100" dirty="0" err="1"/>
              <a:t>Sociolinguistics</a:t>
            </a:r>
            <a:r>
              <a:rPr lang="sk-SK" sz="1100" dirty="0"/>
              <a:t>. A </a:t>
            </a:r>
            <a:r>
              <a:rPr lang="sk-SK" sz="1100" dirty="0" err="1"/>
              <a:t>resource</a:t>
            </a:r>
            <a:r>
              <a:rPr lang="sk-SK" sz="1100" dirty="0"/>
              <a:t> </a:t>
            </a:r>
            <a:r>
              <a:rPr lang="sk-SK" sz="1100" dirty="0" err="1"/>
              <a:t>book</a:t>
            </a:r>
            <a:r>
              <a:rPr lang="sk-SK" sz="1100" dirty="0"/>
              <a:t> </a:t>
            </a:r>
            <a:r>
              <a:rPr lang="sk-SK" sz="1100" dirty="0" err="1"/>
              <a:t>for</a:t>
            </a:r>
            <a:r>
              <a:rPr lang="sk-SK" sz="1100" dirty="0"/>
              <a:t> </a:t>
            </a:r>
            <a:r>
              <a:rPr lang="sk-SK" sz="1100" dirty="0" err="1"/>
              <a:t>students</a:t>
            </a:r>
            <a:r>
              <a:rPr lang="sk-SK" sz="1100" dirty="0"/>
              <a:t>. </a:t>
            </a:r>
            <a:r>
              <a:rPr lang="sk-SK" sz="1100" dirty="0" err="1"/>
              <a:t>London</a:t>
            </a:r>
            <a:r>
              <a:rPr lang="sk-SK" sz="1100" dirty="0"/>
              <a:t> – New York: </a:t>
            </a:r>
            <a:r>
              <a:rPr lang="sk-SK" sz="1100" dirty="0" err="1"/>
              <a:t>Routledge</a:t>
            </a:r>
            <a:r>
              <a:rPr lang="sk-SK" sz="1100" dirty="0"/>
              <a:t>. 59 – 60.</a:t>
            </a:r>
          </a:p>
          <a:p>
            <a:pPr marL="177800" indent="-177800">
              <a:lnSpc>
                <a:spcPct val="120000"/>
              </a:lnSpc>
              <a:spcBef>
                <a:spcPts val="0"/>
              </a:spcBef>
              <a:buNone/>
            </a:pPr>
            <a:r>
              <a:rPr lang="sk-SK" sz="1100" dirty="0"/>
              <a:t>ŠENKÁR, Patrik 2008: </a:t>
            </a:r>
            <a:r>
              <a:rPr lang="sk-SK" sz="1100" dirty="0" err="1"/>
              <a:t>Ďieťa</a:t>
            </a:r>
            <a:r>
              <a:rPr lang="sk-SK" sz="1100" dirty="0"/>
              <a:t> a bilingvizmus. IN: Kultúra a súčasnosť 6. Nitra, FSŠ UKF. 83 – 85.</a:t>
            </a:r>
          </a:p>
          <a:p>
            <a:pPr marL="177800" indent="-177800">
              <a:lnSpc>
                <a:spcPct val="120000"/>
              </a:lnSpc>
              <a:spcBef>
                <a:spcPts val="0"/>
              </a:spcBef>
              <a:buNone/>
            </a:pPr>
            <a:r>
              <a:rPr lang="sk-SK" sz="1100" dirty="0"/>
              <a:t>TÓTH </a:t>
            </a:r>
            <a:r>
              <a:rPr lang="sk-SK" sz="1100" dirty="0" err="1"/>
              <a:t>Sándor</a:t>
            </a:r>
            <a:r>
              <a:rPr lang="sk-SK" sz="1100" dirty="0"/>
              <a:t> </a:t>
            </a:r>
            <a:r>
              <a:rPr lang="sk-SK" sz="1100" dirty="0" err="1"/>
              <a:t>János</a:t>
            </a:r>
            <a:r>
              <a:rPr lang="sk-SK" sz="1100" dirty="0"/>
              <a:t> 2007: Postoj k dvojjazyčnosti v Slovenskom </a:t>
            </a:r>
            <a:r>
              <a:rPr lang="sk-SK" sz="1100" dirty="0" err="1"/>
              <a:t>Komlóši</a:t>
            </a:r>
            <a:r>
              <a:rPr lang="sk-SK" sz="1100" dirty="0"/>
              <a:t>. IN: Aktuálne problémy slovakistiky. </a:t>
            </a:r>
            <a:r>
              <a:rPr lang="sk-SK" sz="1100" dirty="0" err="1"/>
              <a:t>Budapest</a:t>
            </a:r>
            <a:r>
              <a:rPr lang="sk-SK" sz="1100" dirty="0"/>
              <a:t>: ELTE BTK. 166 – 171.</a:t>
            </a:r>
          </a:p>
          <a:p>
            <a:pPr marL="177800" indent="-177800">
              <a:lnSpc>
                <a:spcPct val="120000"/>
              </a:lnSpc>
              <a:spcBef>
                <a:spcPts val="0"/>
              </a:spcBef>
              <a:buNone/>
            </a:pPr>
            <a:r>
              <a:rPr lang="sk-SK" sz="1100" dirty="0"/>
              <a:t>TÓTH </a:t>
            </a:r>
            <a:r>
              <a:rPr lang="sk-SK" sz="1100" dirty="0" err="1"/>
              <a:t>Sándor</a:t>
            </a:r>
            <a:r>
              <a:rPr lang="sk-SK" sz="1100" dirty="0"/>
              <a:t> </a:t>
            </a:r>
            <a:r>
              <a:rPr lang="sk-SK" sz="1100" dirty="0" err="1"/>
              <a:t>János</a:t>
            </a:r>
            <a:r>
              <a:rPr lang="sk-SK" sz="1100" dirty="0"/>
              <a:t> – TUŠKA, Tünde – UHRINOVÁ, Alžbeta – ŽILÁKOVÁ, Mária 2010: A </a:t>
            </a:r>
            <a:r>
              <a:rPr lang="sk-SK" sz="1100" dirty="0" err="1"/>
              <a:t>nyelvi</a:t>
            </a:r>
            <a:r>
              <a:rPr lang="sk-SK" sz="1100" dirty="0"/>
              <a:t> </a:t>
            </a:r>
            <a:r>
              <a:rPr lang="sk-SK" sz="1100" dirty="0" err="1"/>
              <a:t>másság</a:t>
            </a:r>
            <a:r>
              <a:rPr lang="sk-SK" sz="1100" dirty="0"/>
              <a:t> </a:t>
            </a:r>
            <a:r>
              <a:rPr lang="sk-SK" sz="1100" dirty="0" err="1"/>
              <a:t>dimenziói</a:t>
            </a:r>
            <a:r>
              <a:rPr lang="sk-SK" sz="1100" dirty="0"/>
              <a:t> </a:t>
            </a:r>
            <a:r>
              <a:rPr lang="sk-SK" sz="1100" dirty="0" err="1"/>
              <a:t>Tótkomlóson</a:t>
            </a:r>
            <a:r>
              <a:rPr lang="sk-SK" sz="1100" dirty="0"/>
              <a:t>.  IN: </a:t>
            </a:r>
            <a:r>
              <a:rPr lang="sk-SK" sz="1100" dirty="0" err="1"/>
              <a:t>Kisebbségek</a:t>
            </a:r>
            <a:r>
              <a:rPr lang="sk-SK" sz="1100" dirty="0"/>
              <a:t> </a:t>
            </a:r>
            <a:r>
              <a:rPr lang="sk-SK" sz="1100" dirty="0" err="1"/>
              <a:t>interetnikus</a:t>
            </a:r>
            <a:r>
              <a:rPr lang="sk-SK" sz="1100" dirty="0"/>
              <a:t> </a:t>
            </a:r>
            <a:r>
              <a:rPr lang="sk-SK" sz="1100" dirty="0" err="1"/>
              <a:t>kontaktzónában</a:t>
            </a:r>
            <a:r>
              <a:rPr lang="sk-SK" sz="1100" dirty="0"/>
              <a:t> – </a:t>
            </a:r>
            <a:r>
              <a:rPr lang="sk-SK" sz="1100" dirty="0" err="1"/>
              <a:t>Csehek</a:t>
            </a:r>
            <a:r>
              <a:rPr lang="sk-SK" sz="1100" dirty="0"/>
              <a:t> </a:t>
            </a:r>
            <a:r>
              <a:rPr lang="sk-SK" sz="1100" dirty="0" err="1"/>
              <a:t>és</a:t>
            </a:r>
            <a:r>
              <a:rPr lang="sk-SK" sz="1100" dirty="0"/>
              <a:t> </a:t>
            </a:r>
            <a:r>
              <a:rPr lang="sk-SK" sz="1100" dirty="0" err="1"/>
              <a:t>szlovákok</a:t>
            </a:r>
            <a:r>
              <a:rPr lang="sk-SK" sz="1100" dirty="0"/>
              <a:t> </a:t>
            </a:r>
            <a:r>
              <a:rPr lang="sk-SK" sz="1100" dirty="0" err="1"/>
              <a:t>Romániában</a:t>
            </a:r>
            <a:r>
              <a:rPr lang="sk-SK" sz="1100" dirty="0"/>
              <a:t> </a:t>
            </a:r>
            <a:r>
              <a:rPr lang="sk-SK" sz="1100" dirty="0" err="1"/>
              <a:t>és</a:t>
            </a:r>
            <a:r>
              <a:rPr lang="sk-SK" sz="1100" dirty="0"/>
              <a:t> </a:t>
            </a:r>
            <a:r>
              <a:rPr lang="sk-SK" sz="1100" dirty="0" err="1"/>
              <a:t>Magyarországon</a:t>
            </a:r>
            <a:r>
              <a:rPr lang="sk-SK" sz="1100" dirty="0"/>
              <a:t>. (</a:t>
            </a:r>
            <a:r>
              <a:rPr lang="sk-SK" sz="1100" dirty="0" err="1"/>
              <a:t>Ed</a:t>
            </a:r>
            <a:r>
              <a:rPr lang="sk-SK" sz="1100" dirty="0"/>
              <a:t>. Jakab Albert Zsolt – </a:t>
            </a:r>
            <a:r>
              <a:rPr lang="sk-SK" sz="1100" dirty="0" err="1"/>
              <a:t>Peti</a:t>
            </a:r>
            <a:r>
              <a:rPr lang="sk-SK" sz="1100" dirty="0"/>
              <a:t> </a:t>
            </a:r>
            <a:r>
              <a:rPr lang="sk-SK" sz="1100" dirty="0" err="1"/>
              <a:t>Lehel</a:t>
            </a:r>
            <a:r>
              <a:rPr lang="sk-SK" sz="1100" dirty="0"/>
              <a:t>) </a:t>
            </a:r>
            <a:r>
              <a:rPr lang="sk-SK" sz="1100" dirty="0" err="1"/>
              <a:t>Kolozsvár</a:t>
            </a:r>
            <a:r>
              <a:rPr lang="sk-SK" sz="1100" dirty="0"/>
              <a:t>: </a:t>
            </a:r>
            <a:r>
              <a:rPr lang="sk-SK" sz="1100" dirty="0" err="1"/>
              <a:t>Nemzeti</a:t>
            </a:r>
            <a:r>
              <a:rPr lang="sk-SK" sz="1100" dirty="0"/>
              <a:t> </a:t>
            </a:r>
            <a:r>
              <a:rPr lang="sk-SK" sz="1100" dirty="0" err="1"/>
              <a:t>Kisebbségkutató</a:t>
            </a:r>
            <a:r>
              <a:rPr lang="sk-SK" sz="1100" dirty="0"/>
              <a:t> </a:t>
            </a:r>
            <a:r>
              <a:rPr lang="sk-SK" sz="1100" dirty="0" err="1"/>
              <a:t>Intézet</a:t>
            </a:r>
            <a:r>
              <a:rPr lang="sk-SK" sz="1100" dirty="0"/>
              <a:t> – </a:t>
            </a:r>
            <a:r>
              <a:rPr lang="sk-SK" sz="1100" dirty="0" err="1"/>
              <a:t>Kriterion</a:t>
            </a:r>
            <a:r>
              <a:rPr lang="sk-SK" sz="1100" dirty="0"/>
              <a:t>. 109 – 147. </a:t>
            </a:r>
          </a:p>
          <a:p>
            <a:pPr marL="177800" indent="-177800">
              <a:lnSpc>
                <a:spcPct val="120000"/>
              </a:lnSpc>
              <a:spcBef>
                <a:spcPts val="0"/>
              </a:spcBef>
              <a:buNone/>
            </a:pPr>
            <a:r>
              <a:rPr lang="sk-SK" sz="1100" dirty="0"/>
              <a:t>TUSKA Tünde 2008: Etnické parametre (materinský jazyk a národnosť) u poslucháčov </a:t>
            </a:r>
            <a:r>
              <a:rPr lang="sk-SK" sz="1100" dirty="0" err="1"/>
              <a:t>Segenínskej</a:t>
            </a:r>
            <a:r>
              <a:rPr lang="sk-SK" sz="1100" dirty="0"/>
              <a:t> univerzity. IN: Slovenčina v menšinovom prostredí. II. </a:t>
            </a:r>
            <a:r>
              <a:rPr lang="sk-SK" sz="1100" dirty="0" err="1"/>
              <a:t>Békešská</a:t>
            </a:r>
            <a:r>
              <a:rPr lang="sk-SK" sz="1100" dirty="0"/>
              <a:t> Čaba: VÚSM. 196 – 200.</a:t>
            </a:r>
          </a:p>
          <a:p>
            <a:pPr marL="177800" indent="-177800">
              <a:lnSpc>
                <a:spcPct val="120000"/>
              </a:lnSpc>
              <a:spcBef>
                <a:spcPts val="0"/>
              </a:spcBef>
              <a:buNone/>
            </a:pPr>
            <a:r>
              <a:rPr lang="sk-SK" sz="1100" dirty="0"/>
              <a:t>TUŠKOVÁ Tünde 2006: Výskum kultúrnych postojov </a:t>
            </a:r>
            <a:r>
              <a:rPr lang="sk-SK" sz="1100" dirty="0" err="1"/>
              <a:t>Komlóšskych</a:t>
            </a:r>
            <a:r>
              <a:rPr lang="sk-SK" sz="1100" dirty="0"/>
              <a:t> Slovákov. IN: Kultúra, jazyk a história Slovákov v Maďarsku. </a:t>
            </a:r>
            <a:r>
              <a:rPr lang="sk-SK" sz="1100" dirty="0" err="1"/>
              <a:t>Békešská</a:t>
            </a:r>
            <a:r>
              <a:rPr lang="sk-SK" sz="1100" dirty="0"/>
              <a:t> Čaba: Výskumný ústav Slovákov v Maďarsku. 204 – 208.</a:t>
            </a:r>
          </a:p>
          <a:p>
            <a:pPr marL="177800" indent="-177800">
              <a:lnSpc>
                <a:spcPct val="120000"/>
              </a:lnSpc>
              <a:spcBef>
                <a:spcPts val="0"/>
              </a:spcBef>
              <a:buNone/>
            </a:pPr>
            <a:r>
              <a:rPr lang="sk-SK" sz="1100" dirty="0"/>
              <a:t>TUŠKOVÁ Tünde 2016: Kolektív ako </a:t>
            </a:r>
            <a:r>
              <a:rPr lang="sk-SK" sz="1100" dirty="0" err="1"/>
              <a:t>pulzačný</a:t>
            </a:r>
            <a:r>
              <a:rPr lang="sk-SK" sz="1100" dirty="0"/>
              <a:t> vektor u poslucháčov segedínskej univerzity. IN: </a:t>
            </a:r>
            <a:r>
              <a:rPr lang="sk-SK" sz="1100" dirty="0" err="1"/>
              <a:t>Honorem</a:t>
            </a:r>
            <a:r>
              <a:rPr lang="sk-SK" sz="1100" dirty="0"/>
              <a:t> Dagmar Maria </a:t>
            </a:r>
            <a:r>
              <a:rPr lang="sk-SK" sz="1100" dirty="0" err="1"/>
              <a:t>Anoca</a:t>
            </a:r>
            <a:r>
              <a:rPr lang="sk-SK" sz="1100" dirty="0"/>
              <a:t>. </a:t>
            </a:r>
            <a:r>
              <a:rPr lang="sk-SK" sz="1100" dirty="0" err="1"/>
              <a:t>Bucureşti</a:t>
            </a:r>
            <a:r>
              <a:rPr lang="sk-SK" sz="1100" dirty="0"/>
              <a:t>: </a:t>
            </a:r>
            <a:r>
              <a:rPr lang="sk-SK" sz="1100" dirty="0" err="1"/>
              <a:t>Editura</a:t>
            </a:r>
            <a:r>
              <a:rPr lang="sk-SK" sz="1100" dirty="0"/>
              <a:t> </a:t>
            </a:r>
            <a:r>
              <a:rPr lang="sk-SK" sz="1100" dirty="0" err="1"/>
              <a:t>Universităţii</a:t>
            </a:r>
            <a:r>
              <a:rPr lang="sk-SK" sz="1100" dirty="0"/>
              <a:t> </a:t>
            </a:r>
            <a:r>
              <a:rPr lang="sk-SK" sz="1100" dirty="0" err="1"/>
              <a:t>din</a:t>
            </a:r>
            <a:r>
              <a:rPr lang="sk-SK" sz="1100" dirty="0"/>
              <a:t> </a:t>
            </a:r>
            <a:r>
              <a:rPr lang="sk-SK" sz="1100" dirty="0" err="1"/>
              <a:t>Bucureşti</a:t>
            </a:r>
            <a:r>
              <a:rPr lang="sk-SK" sz="1100" dirty="0"/>
              <a:t> – </a:t>
            </a:r>
            <a:r>
              <a:rPr lang="sk-SK" sz="1100" dirty="0" err="1"/>
              <a:t>Universitatea</a:t>
            </a:r>
            <a:r>
              <a:rPr lang="sk-SK" sz="1100" dirty="0"/>
              <a:t> </a:t>
            </a:r>
            <a:r>
              <a:rPr lang="sk-SK" sz="1100" dirty="0" err="1"/>
              <a:t>din</a:t>
            </a:r>
            <a:r>
              <a:rPr lang="sk-SK" sz="1100" dirty="0"/>
              <a:t> </a:t>
            </a:r>
            <a:r>
              <a:rPr lang="sk-SK" sz="1100" dirty="0" err="1"/>
              <a:t>Bucureşti</a:t>
            </a:r>
            <a:r>
              <a:rPr lang="sk-SK" sz="1100" dirty="0"/>
              <a:t>, </a:t>
            </a:r>
            <a:r>
              <a:rPr lang="sk-SK" sz="1100" dirty="0" err="1"/>
              <a:t>Facultatea</a:t>
            </a:r>
            <a:r>
              <a:rPr lang="sk-SK" sz="1100" dirty="0"/>
              <a:t> de </a:t>
            </a:r>
            <a:r>
              <a:rPr lang="sk-SK" sz="1100" dirty="0" err="1"/>
              <a:t>Limbri</a:t>
            </a:r>
            <a:r>
              <a:rPr lang="sk-SK" sz="1100" dirty="0"/>
              <a:t> </a:t>
            </a:r>
            <a:r>
              <a:rPr lang="sk-SK" sz="1100" dirty="0" err="1"/>
              <a:t>şi</a:t>
            </a:r>
            <a:r>
              <a:rPr lang="sk-SK" sz="1100" dirty="0"/>
              <a:t> </a:t>
            </a:r>
            <a:r>
              <a:rPr lang="sk-SK" sz="1100" dirty="0" err="1"/>
              <a:t>Literatury</a:t>
            </a:r>
            <a:r>
              <a:rPr lang="sk-SK" sz="1100" dirty="0"/>
              <a:t> </a:t>
            </a:r>
            <a:r>
              <a:rPr lang="sk-SK" sz="1100" dirty="0" err="1"/>
              <a:t>străine</a:t>
            </a:r>
            <a:r>
              <a:rPr lang="sk-SK" sz="1100" dirty="0"/>
              <a:t> </a:t>
            </a:r>
            <a:r>
              <a:rPr lang="sk-SK" sz="1100" dirty="0" err="1"/>
              <a:t>asociaţia</a:t>
            </a:r>
            <a:r>
              <a:rPr lang="sk-SK" sz="1100" dirty="0"/>
              <a:t> – </a:t>
            </a:r>
            <a:r>
              <a:rPr lang="sk-SK" sz="1100" dirty="0" err="1"/>
              <a:t>Slaviştior</a:t>
            </a:r>
            <a:r>
              <a:rPr lang="sk-SK" sz="1100" dirty="0"/>
              <a:t> </a:t>
            </a:r>
            <a:r>
              <a:rPr lang="sk-SK" sz="1100" dirty="0" err="1"/>
              <a:t>din</a:t>
            </a:r>
            <a:r>
              <a:rPr lang="sk-SK" sz="1100" dirty="0"/>
              <a:t> </a:t>
            </a:r>
            <a:r>
              <a:rPr lang="sk-SK" sz="1100" dirty="0" err="1"/>
              <a:t>Románia</a:t>
            </a:r>
            <a:r>
              <a:rPr lang="sk-SK" sz="1100" dirty="0"/>
              <a:t>. 431 – 436.</a:t>
            </a:r>
          </a:p>
          <a:p>
            <a:pPr marL="177800" indent="-177800">
              <a:lnSpc>
                <a:spcPct val="120000"/>
              </a:lnSpc>
              <a:spcBef>
                <a:spcPts val="0"/>
              </a:spcBef>
              <a:buNone/>
            </a:pPr>
            <a:r>
              <a:rPr lang="sk-SK" sz="1100" dirty="0"/>
              <a:t>UHRINOVÁ, Alžbeta 2008: Slovenský jazyk v Maďarsku očami používateľov. IN: Slovenský jazyk v Maďarsku – A </a:t>
            </a:r>
            <a:r>
              <a:rPr lang="sk-SK" sz="1100" dirty="0" err="1"/>
              <a:t>szlovák</a:t>
            </a:r>
            <a:r>
              <a:rPr lang="sk-SK" sz="1100" dirty="0"/>
              <a:t> </a:t>
            </a:r>
            <a:r>
              <a:rPr lang="sk-SK" sz="1100" dirty="0" err="1"/>
              <a:t>nyelv</a:t>
            </a:r>
            <a:r>
              <a:rPr lang="sk-SK" sz="1100" dirty="0"/>
              <a:t> </a:t>
            </a:r>
            <a:r>
              <a:rPr lang="sk-SK" sz="1100" dirty="0" err="1"/>
              <a:t>Magyarországon</a:t>
            </a:r>
            <a:r>
              <a:rPr lang="sk-SK" sz="1100" dirty="0"/>
              <a:t> I. </a:t>
            </a:r>
            <a:r>
              <a:rPr lang="sk-SK" sz="1100" dirty="0" err="1"/>
              <a:t>Békéscsaba</a:t>
            </a:r>
            <a:r>
              <a:rPr lang="sk-SK" sz="1100" dirty="0"/>
              <a:t>: Výskumný ústav Slovákov v Maďarsku. 92 – 223.</a:t>
            </a:r>
          </a:p>
          <a:p>
            <a:pPr marL="177800" indent="-177800">
              <a:lnSpc>
                <a:spcPct val="120000"/>
              </a:lnSpc>
              <a:spcBef>
                <a:spcPts val="0"/>
              </a:spcBef>
              <a:buNone/>
            </a:pPr>
            <a:r>
              <a:rPr lang="sk-SK" sz="1100" dirty="0"/>
              <a:t>VEITH, </a:t>
            </a:r>
            <a:r>
              <a:rPr lang="sk-SK" sz="1100" dirty="0" err="1"/>
              <a:t>Werner</a:t>
            </a:r>
            <a:r>
              <a:rPr lang="sk-SK" sz="1100" dirty="0"/>
              <a:t> H. 2002: </a:t>
            </a:r>
            <a:r>
              <a:rPr lang="sk-SK" sz="1100" dirty="0" err="1"/>
              <a:t>Soziolinguistik</a:t>
            </a:r>
            <a:r>
              <a:rPr lang="sk-SK" sz="1100" dirty="0"/>
              <a:t>: </a:t>
            </a:r>
            <a:r>
              <a:rPr lang="sk-SK" sz="1100" dirty="0" err="1"/>
              <a:t>ein</a:t>
            </a:r>
            <a:r>
              <a:rPr lang="sk-SK" sz="1100" dirty="0"/>
              <a:t> </a:t>
            </a:r>
            <a:r>
              <a:rPr lang="sk-SK" sz="1100" dirty="0" err="1"/>
              <a:t>Arbeitsbuch</a:t>
            </a:r>
            <a:r>
              <a:rPr lang="sk-SK" sz="1100" dirty="0"/>
              <a:t> </a:t>
            </a:r>
            <a:r>
              <a:rPr lang="sk-SK" sz="1100" dirty="0" err="1"/>
              <a:t>mit</a:t>
            </a:r>
            <a:r>
              <a:rPr lang="sk-SK" sz="1100" dirty="0"/>
              <a:t> </a:t>
            </a:r>
            <a:r>
              <a:rPr lang="sk-SK" sz="1100" dirty="0" err="1"/>
              <a:t>Kontrollfragen</a:t>
            </a:r>
            <a:r>
              <a:rPr lang="sk-SK" sz="1100" dirty="0"/>
              <a:t> </a:t>
            </a:r>
            <a:r>
              <a:rPr lang="sk-SK" sz="1100" dirty="0" err="1"/>
              <a:t>und</a:t>
            </a:r>
            <a:r>
              <a:rPr lang="sk-SK" sz="1100" dirty="0"/>
              <a:t> </a:t>
            </a:r>
            <a:r>
              <a:rPr lang="sk-SK" sz="1100" dirty="0" err="1"/>
              <a:t>Antworten</a:t>
            </a:r>
            <a:r>
              <a:rPr lang="sk-SK" sz="1100" dirty="0"/>
              <a:t>. </a:t>
            </a:r>
            <a:r>
              <a:rPr lang="sk-SK" sz="1100" dirty="0" err="1"/>
              <a:t>Tübingen</a:t>
            </a:r>
            <a:r>
              <a:rPr lang="sk-SK" sz="1100" dirty="0"/>
              <a:t>: </a:t>
            </a:r>
            <a:r>
              <a:rPr lang="sk-SK" sz="1100" dirty="0" err="1"/>
              <a:t>Narr</a:t>
            </a:r>
            <a:r>
              <a:rPr lang="sk-SK" sz="1100" dirty="0"/>
              <a:t> </a:t>
            </a:r>
            <a:r>
              <a:rPr lang="sk-SK" sz="1100" dirty="0" err="1"/>
              <a:t>Verlag</a:t>
            </a:r>
            <a:r>
              <a:rPr lang="sk-SK" sz="1100" dirty="0"/>
              <a:t>. 152 – 183.</a:t>
            </a:r>
          </a:p>
          <a:p>
            <a:pPr marL="177800" indent="-177800">
              <a:lnSpc>
                <a:spcPct val="120000"/>
              </a:lnSpc>
              <a:spcBef>
                <a:spcPts val="0"/>
              </a:spcBef>
              <a:buNone/>
            </a:pPr>
            <a:r>
              <a:rPr lang="sk-SK" sz="1100" dirty="0"/>
              <a:t>WARDHAUGH, </a:t>
            </a:r>
            <a:r>
              <a:rPr lang="sk-SK" sz="1100" dirty="0" err="1"/>
              <a:t>Ronald</a:t>
            </a:r>
            <a:r>
              <a:rPr lang="sk-SK" sz="1100" dirty="0"/>
              <a:t> 1995: </a:t>
            </a:r>
            <a:r>
              <a:rPr lang="sk-SK" sz="1100" dirty="0" err="1"/>
              <a:t>Szociolingvisztika</a:t>
            </a:r>
            <a:r>
              <a:rPr lang="sk-SK" sz="1100" dirty="0"/>
              <a:t>. </a:t>
            </a:r>
            <a:r>
              <a:rPr lang="sk-SK" sz="1100" dirty="0" err="1"/>
              <a:t>Budapest</a:t>
            </a:r>
            <a:r>
              <a:rPr lang="sk-SK" sz="1100" dirty="0"/>
              <a:t>: </a:t>
            </a:r>
            <a:r>
              <a:rPr lang="sk-SK" sz="1100" dirty="0" err="1"/>
              <a:t>Osiris</a:t>
            </a:r>
            <a:r>
              <a:rPr lang="sk-SK" sz="1100" dirty="0"/>
              <a:t>. 282 – 293.</a:t>
            </a:r>
          </a:p>
          <a:p>
            <a:pPr marL="177800" indent="-177800">
              <a:lnSpc>
                <a:spcPct val="120000"/>
              </a:lnSpc>
              <a:spcBef>
                <a:spcPts val="0"/>
              </a:spcBef>
              <a:buNone/>
            </a:pPr>
            <a:r>
              <a:rPr lang="sk-SK" sz="1100" dirty="0"/>
              <a:t>ŽILÁKOVÁ, Mária 2012. Odraz cudzojazyčného prostredia v najnovšej vrstve lexiky Slovákov v Maďarsku. IN: Jazykoveda v pohybe. Bratislava: Univerzita Komenského. 274 – 280.</a:t>
            </a:r>
          </a:p>
        </p:txBody>
      </p:sp>
    </p:spTree>
    <p:extLst>
      <p:ext uri="{BB962C8B-B14F-4D97-AF65-F5344CB8AC3E}">
        <p14:creationId xmlns:p14="http://schemas.microsoft.com/office/powerpoint/2010/main" val="3029362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a:xfrm>
            <a:off x="1676400" y="1214968"/>
            <a:ext cx="8229600" cy="904875"/>
          </a:xfrm>
        </p:spPr>
        <p:txBody>
          <a:bodyPr>
            <a:normAutofit/>
          </a:bodyPr>
          <a:lstStyle/>
          <a:p>
            <a:pPr eaLnBrk="1" hangingPunct="1"/>
            <a:r>
              <a:rPr lang="sk-SK" altLang="en-US" sz="4000" b="1" dirty="0">
                <a:latin typeface="+mn-lt"/>
              </a:rPr>
              <a:t>Generačné rozdiely</a:t>
            </a:r>
          </a:p>
        </p:txBody>
      </p:sp>
      <p:sp>
        <p:nvSpPr>
          <p:cNvPr id="3" name="Zástupný symbol obsahu 2"/>
          <p:cNvSpPr>
            <a:spLocks noGrp="1"/>
          </p:cNvSpPr>
          <p:nvPr>
            <p:ph idx="1"/>
          </p:nvPr>
        </p:nvSpPr>
        <p:spPr>
          <a:xfrm>
            <a:off x="1676399" y="2335744"/>
            <a:ext cx="8754533" cy="2270124"/>
          </a:xfrm>
        </p:spPr>
        <p:txBody>
          <a:bodyPr rtlCol="0">
            <a:normAutofit/>
          </a:bodyPr>
          <a:lstStyle/>
          <a:p>
            <a:pPr>
              <a:defRPr/>
            </a:pPr>
            <a:r>
              <a:rPr lang="sk-SK" sz="2200" dirty="0"/>
              <a:t>Generačné rozdiely cítiť najmä pri výskume lexiky. </a:t>
            </a:r>
          </a:p>
          <a:p>
            <a:pPr>
              <a:defRPr/>
            </a:pPr>
            <a:r>
              <a:rPr lang="sk-SK" sz="2200" dirty="0"/>
              <a:t>Rozdiely v prístupe k výskumu v minulosti a v súčasnosti opisuje L. </a:t>
            </a:r>
            <a:r>
              <a:rPr lang="sk-SK" sz="2200" dirty="0" err="1"/>
              <a:t>Milroy</a:t>
            </a:r>
            <a:r>
              <a:rPr lang="sk-SK" sz="2200" dirty="0"/>
              <a:t>. </a:t>
            </a:r>
          </a:p>
          <a:p>
            <a:pPr lvl="1">
              <a:defRPr/>
            </a:pPr>
            <a:r>
              <a:rPr lang="sk-SK" sz="2200" dirty="0"/>
              <a:t>Uvádza, že rozdiel medzi štúdiami o mestskom dialekte v minulosti a súčasnosti je aj v tom, že súčasné výskumy sledujú lingvistické zmeny, variantné formy – zmenu chápu ako znak jazyka – a nesledujú výskum čistého a prirodzeného dialektu. </a:t>
            </a:r>
          </a:p>
        </p:txBody>
      </p:sp>
    </p:spTree>
    <p:extLst>
      <p:ext uri="{BB962C8B-B14F-4D97-AF65-F5344CB8AC3E}">
        <p14:creationId xmlns:p14="http://schemas.microsoft.com/office/powerpoint/2010/main" val="276984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000" b="1" dirty="0">
                <a:latin typeface="Calibri"/>
                <a:ea typeface="Calibri"/>
                <a:cs typeface="Times New Roman"/>
              </a:rPr>
              <a:t>Generačný </a:t>
            </a:r>
            <a:r>
              <a:rPr lang="sk-SK" sz="4000" b="1" dirty="0" smtClean="0">
                <a:latin typeface="Calibri"/>
                <a:ea typeface="Calibri"/>
                <a:cs typeface="Times New Roman"/>
              </a:rPr>
              <a:t>aspekt</a:t>
            </a:r>
            <a:endParaRPr lang="sk-SK" sz="4000" dirty="0"/>
          </a:p>
        </p:txBody>
      </p:sp>
      <p:sp>
        <p:nvSpPr>
          <p:cNvPr id="3" name="Zástupný symbol obsahu 2"/>
          <p:cNvSpPr>
            <a:spLocks noGrp="1"/>
          </p:cNvSpPr>
          <p:nvPr>
            <p:ph idx="1"/>
          </p:nvPr>
        </p:nvSpPr>
        <p:spPr>
          <a:xfrm>
            <a:off x="838200" y="1507067"/>
            <a:ext cx="10515600" cy="4669896"/>
          </a:xfrm>
        </p:spPr>
        <p:txBody>
          <a:bodyPr>
            <a:normAutofit/>
          </a:bodyPr>
          <a:lstStyle/>
          <a:p>
            <a:pPr>
              <a:lnSpc>
                <a:spcPct val="115000"/>
              </a:lnSpc>
              <a:spcBef>
                <a:spcPts val="0"/>
              </a:spcBef>
              <a:spcAft>
                <a:spcPts val="1000"/>
              </a:spcAft>
            </a:pPr>
            <a:r>
              <a:rPr lang="sk-SK" sz="2000" dirty="0">
                <a:ea typeface="Calibri"/>
                <a:cs typeface="Times New Roman"/>
              </a:rPr>
              <a:t>Rozlišovanie troch rozhodujúcich komunikačne aktívnych generácií sa opiera najmä o faktory: vek, jazykové povedomie a jazykové špecifiká. Rozlišujú sa vekové obdobia:</a:t>
            </a:r>
          </a:p>
          <a:p>
            <a:pPr marL="1439863" indent="-342900">
              <a:lnSpc>
                <a:spcPct val="115000"/>
              </a:lnSpc>
              <a:spcBef>
                <a:spcPts val="0"/>
              </a:spcBef>
              <a:buFont typeface="+mj-lt"/>
              <a:buAutoNum type="arabicPeriod"/>
            </a:pPr>
            <a:r>
              <a:rPr lang="sk-SK" sz="2000" dirty="0">
                <a:ea typeface="Calibri"/>
                <a:cs typeface="Times New Roman"/>
              </a:rPr>
              <a:t>Detstvo (do 12 r.)</a:t>
            </a:r>
          </a:p>
          <a:p>
            <a:pPr marL="1439863" indent="-342900">
              <a:lnSpc>
                <a:spcPct val="115000"/>
              </a:lnSpc>
              <a:spcBef>
                <a:spcPts val="0"/>
              </a:spcBef>
              <a:buFont typeface="+mj-lt"/>
              <a:buAutoNum type="arabicPeriod"/>
            </a:pPr>
            <a:r>
              <a:rPr lang="sk-SK" sz="2000" dirty="0">
                <a:ea typeface="Calibri"/>
                <a:cs typeface="Times New Roman"/>
              </a:rPr>
              <a:t>Adolescencia (13 – 18 r.)</a:t>
            </a:r>
          </a:p>
          <a:p>
            <a:pPr marL="1439863" indent="-342900">
              <a:lnSpc>
                <a:spcPct val="115000"/>
              </a:lnSpc>
              <a:spcBef>
                <a:spcPts val="0"/>
              </a:spcBef>
              <a:buFont typeface="+mj-lt"/>
              <a:buAutoNum type="arabicPeriod"/>
            </a:pPr>
            <a:r>
              <a:rPr lang="sk-SK" sz="2000" dirty="0">
                <a:ea typeface="Calibri"/>
                <a:cs typeface="Times New Roman"/>
              </a:rPr>
              <a:t>Mladá generácia (koniec adolescencie – 35 r.)</a:t>
            </a:r>
          </a:p>
          <a:p>
            <a:pPr marL="1439863" indent="-342900">
              <a:lnSpc>
                <a:spcPct val="115000"/>
              </a:lnSpc>
              <a:spcBef>
                <a:spcPts val="0"/>
              </a:spcBef>
              <a:buFont typeface="+mj-lt"/>
              <a:buAutoNum type="arabicPeriod"/>
            </a:pPr>
            <a:r>
              <a:rPr lang="sk-SK" sz="2000" dirty="0">
                <a:ea typeface="Calibri"/>
                <a:cs typeface="Times New Roman"/>
              </a:rPr>
              <a:t>Stredná (35 – 60 r.)</a:t>
            </a:r>
          </a:p>
          <a:p>
            <a:pPr marL="1439863" indent="-342900">
              <a:lnSpc>
                <a:spcPct val="115000"/>
              </a:lnSpc>
              <a:spcBef>
                <a:spcPts val="0"/>
              </a:spcBef>
              <a:spcAft>
                <a:spcPts val="1000"/>
              </a:spcAft>
              <a:buFont typeface="+mj-lt"/>
              <a:buAutoNum type="arabicPeriod"/>
            </a:pPr>
            <a:r>
              <a:rPr lang="sk-SK" sz="2000" dirty="0">
                <a:ea typeface="Calibri"/>
                <a:cs typeface="Times New Roman"/>
              </a:rPr>
              <a:t>Najstaršia (nad 60 r.)</a:t>
            </a:r>
          </a:p>
          <a:p>
            <a:pPr>
              <a:lnSpc>
                <a:spcPct val="115000"/>
              </a:lnSpc>
              <a:spcAft>
                <a:spcPts val="1000"/>
              </a:spcAft>
            </a:pPr>
            <a:r>
              <a:rPr lang="sk-SK" sz="2000" dirty="0">
                <a:ea typeface="Calibri"/>
                <a:cs typeface="Times New Roman"/>
              </a:rPr>
              <a:t>Generačné rozvrstvenie je v tomto ponímaní kombináciou biologického, mentálneho a sociálneho veku. Ak generačný aspekt spájame s dynamikou jazyka, výraznejšie sa natíska tendencia ponímať generačné skupiny na báze sociálneho veku. To značí, že špecifiká verbálneho správania používateľov jazyka skúmame v užšej súvzťažnosti so sociálnymi aktivitami</a:t>
            </a:r>
            <a:r>
              <a:rPr lang="sk-SK" sz="2000" dirty="0" smtClean="0">
                <a:ea typeface="Calibri"/>
                <a:cs typeface="Times New Roman"/>
              </a:rPr>
              <a:t>.</a:t>
            </a:r>
            <a:endParaRPr lang="sk-SK" sz="2000" dirty="0"/>
          </a:p>
        </p:txBody>
      </p:sp>
    </p:spTree>
    <p:extLst>
      <p:ext uri="{BB962C8B-B14F-4D97-AF65-F5344CB8AC3E}">
        <p14:creationId xmlns:p14="http://schemas.microsoft.com/office/powerpoint/2010/main" val="2792020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1265230" y="1229098"/>
            <a:ext cx="8964653" cy="4815199"/>
          </a:xfrm>
        </p:spPr>
        <p:txBody>
          <a:bodyPr>
            <a:normAutofit/>
          </a:bodyPr>
          <a:lstStyle/>
          <a:p>
            <a:pPr>
              <a:lnSpc>
                <a:spcPct val="115000"/>
              </a:lnSpc>
              <a:spcAft>
                <a:spcPts val="1000"/>
              </a:spcAft>
            </a:pPr>
            <a:r>
              <a:rPr lang="sk-SK" sz="2000" dirty="0">
                <a:latin typeface="Calibri"/>
                <a:ea typeface="Calibri"/>
                <a:cs typeface="Times New Roman"/>
              </a:rPr>
              <a:t>Pre jednotlivé vekové či generačné skupiny sú charakteristické niektoré špecifické jazykové prostriedky. Hovoríme o vekových štýloch.</a:t>
            </a:r>
          </a:p>
          <a:p>
            <a:pPr>
              <a:lnSpc>
                <a:spcPct val="115000"/>
              </a:lnSpc>
              <a:spcAft>
                <a:spcPts val="1000"/>
              </a:spcAft>
            </a:pPr>
            <a:r>
              <a:rPr lang="sk-SK" sz="2000" dirty="0">
                <a:latin typeface="Calibri"/>
                <a:ea typeface="Calibri"/>
                <a:cs typeface="Times New Roman"/>
              </a:rPr>
              <a:t>Sociálna nevyspelosť mladej generácie vedie k snahám odlišovať sa, mať svoj pohľad na svet vedie k formovaniu mládežníckeho slangu. Takáto „</a:t>
            </a:r>
            <a:r>
              <a:rPr lang="sk-SK" sz="2000" dirty="0" err="1">
                <a:latin typeface="Calibri"/>
                <a:ea typeface="Calibri"/>
                <a:cs typeface="Times New Roman"/>
              </a:rPr>
              <a:t>semivarieta</a:t>
            </a:r>
            <a:r>
              <a:rPr lang="sk-SK" sz="2000" dirty="0">
                <a:latin typeface="Calibri"/>
                <a:ea typeface="Calibri"/>
                <a:cs typeface="Times New Roman"/>
              </a:rPr>
              <a:t>“ je sama osebe dynamický útvar. </a:t>
            </a:r>
          </a:p>
          <a:p>
            <a:pPr>
              <a:lnSpc>
                <a:spcPct val="115000"/>
              </a:lnSpc>
              <a:spcAft>
                <a:spcPts val="1000"/>
              </a:spcAft>
            </a:pPr>
            <a:r>
              <a:rPr lang="sk-SK" sz="2000" dirty="0">
                <a:latin typeface="Calibri"/>
                <a:ea typeface="Calibri"/>
                <a:cs typeface="Times New Roman"/>
              </a:rPr>
              <a:t>Stredná generácia predstavuje jadro produktívneho veku a jej prejavy sa spájajú s mentálnou a sociálnou zrelosťou. </a:t>
            </a:r>
          </a:p>
          <a:p>
            <a:pPr>
              <a:lnSpc>
                <a:spcPct val="115000"/>
              </a:lnSpc>
              <a:spcAft>
                <a:spcPts val="1000"/>
              </a:spcAft>
            </a:pPr>
            <a:r>
              <a:rPr lang="sk-SK" sz="2000" dirty="0">
                <a:latin typeface="Calibri"/>
                <a:ea typeface="Calibri"/>
                <a:cs typeface="Times New Roman"/>
              </a:rPr>
              <a:t>Najstaršia generácia sa z hľadiska jazyka javí ako najkonzervatívnejšia</a:t>
            </a:r>
            <a:r>
              <a:rPr lang="sk-SK" sz="2000" dirty="0" smtClean="0">
                <a:latin typeface="Calibri"/>
                <a:ea typeface="Calibri"/>
                <a:cs typeface="Times New Roman"/>
              </a:rPr>
              <a:t>.</a:t>
            </a:r>
            <a:endParaRPr lang="sk-SK" sz="2000" dirty="0"/>
          </a:p>
        </p:txBody>
      </p:sp>
    </p:spTree>
    <p:extLst>
      <p:ext uri="{BB962C8B-B14F-4D97-AF65-F5344CB8AC3E}">
        <p14:creationId xmlns:p14="http://schemas.microsoft.com/office/powerpoint/2010/main" val="1552911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746124"/>
            <a:ext cx="10515600" cy="1325563"/>
          </a:xfrm>
        </p:spPr>
        <p:txBody>
          <a:bodyPr>
            <a:normAutofit/>
          </a:bodyPr>
          <a:lstStyle/>
          <a:p>
            <a:r>
              <a:rPr lang="sk-SK" sz="4000" b="1" dirty="0">
                <a:latin typeface="Calibri"/>
                <a:ea typeface="Calibri"/>
                <a:cs typeface="Times New Roman"/>
              </a:rPr>
              <a:t>Rodový aspekt</a:t>
            </a:r>
            <a:endParaRPr lang="sk-SK" sz="4000" dirty="0"/>
          </a:p>
        </p:txBody>
      </p:sp>
      <p:sp>
        <p:nvSpPr>
          <p:cNvPr id="3" name="Zástupný symbol obsahu 2"/>
          <p:cNvSpPr>
            <a:spLocks noGrp="1"/>
          </p:cNvSpPr>
          <p:nvPr>
            <p:ph idx="1"/>
          </p:nvPr>
        </p:nvSpPr>
        <p:spPr>
          <a:xfrm>
            <a:off x="838200" y="2206624"/>
            <a:ext cx="10515600" cy="3491442"/>
          </a:xfrm>
        </p:spPr>
        <p:txBody>
          <a:bodyPr>
            <a:normAutofit/>
          </a:bodyPr>
          <a:lstStyle/>
          <a:p>
            <a:pPr>
              <a:lnSpc>
                <a:spcPct val="115000"/>
              </a:lnSpc>
              <a:spcAft>
                <a:spcPts val="1000"/>
              </a:spcAft>
            </a:pPr>
            <a:r>
              <a:rPr lang="sk-SK" sz="2200" dirty="0">
                <a:latin typeface="Calibri"/>
                <a:ea typeface="Calibri"/>
                <a:cs typeface="Times New Roman"/>
              </a:rPr>
              <a:t>Mužské osoby majú tendenciu zreteľnejšie presadzovať v jazyku svoje dominantné sociálne postavenie. </a:t>
            </a:r>
          </a:p>
          <a:p>
            <a:pPr>
              <a:lnSpc>
                <a:spcPct val="115000"/>
              </a:lnSpc>
              <a:spcAft>
                <a:spcPts val="1000"/>
              </a:spcAft>
            </a:pPr>
            <a:r>
              <a:rPr lang="sk-SK" sz="2200" dirty="0">
                <a:latin typeface="Calibri"/>
                <a:ea typeface="Calibri"/>
                <a:cs typeface="Times New Roman"/>
              </a:rPr>
              <a:t>Z hľadiska dynamiky jazyka podporujú inovácie týkajúce sa výrazových prostriedkov z vedeckej oblasti, ale aj z oblasti športu. Majú sklon využívať vulgárnu lexiku. </a:t>
            </a:r>
          </a:p>
          <a:p>
            <a:pPr>
              <a:lnSpc>
                <a:spcPct val="115000"/>
              </a:lnSpc>
              <a:spcAft>
                <a:spcPts val="1000"/>
              </a:spcAft>
            </a:pPr>
            <a:r>
              <a:rPr lang="sk-SK" sz="2200" dirty="0">
                <a:latin typeface="Calibri"/>
                <a:ea typeface="Calibri"/>
                <a:cs typeface="Times New Roman"/>
              </a:rPr>
              <a:t>Ženské osoby sú charakterizované verbálnym správaním, ktoré je viac kooperatívne, menej agresívne, sú užšie spojené so životom rodiny. Ženy používajú viac slovies, muži viac substantív</a:t>
            </a:r>
            <a:r>
              <a:rPr lang="sk-SK" sz="2200" dirty="0" smtClean="0">
                <a:latin typeface="Calibri"/>
                <a:ea typeface="Calibri"/>
                <a:cs typeface="Times New Roman"/>
              </a:rPr>
              <a:t>.</a:t>
            </a:r>
            <a:endParaRPr lang="sk-SK" sz="2200" dirty="0"/>
          </a:p>
        </p:txBody>
      </p:sp>
    </p:spTree>
    <p:extLst>
      <p:ext uri="{BB962C8B-B14F-4D97-AF65-F5344CB8AC3E}">
        <p14:creationId xmlns:p14="http://schemas.microsoft.com/office/powerpoint/2010/main" val="407678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Grp="1"/>
          </p:cNvSpPr>
          <p:nvPr>
            <p:ph type="title"/>
          </p:nvPr>
        </p:nvSpPr>
        <p:spPr>
          <a:xfrm>
            <a:off x="777962" y="731839"/>
            <a:ext cx="9464590" cy="685800"/>
          </a:xfrm>
          <a:ln/>
        </p:spPr>
        <p:txBody>
          <a:bodyPr vert="horz" wrap="square" lIns="91440" tIns="45720" rIns="91440" bIns="45720" rtlCol="0" anchor="ctr">
            <a:normAutofit fontScale="90000"/>
          </a:bodyPr>
          <a:lstStyle/>
          <a:p>
            <a:pPr eaLnBrk="1" hangingPunct="1"/>
            <a:r>
              <a:rPr lang="zh-CN" altLang="en-US" b="1" dirty="0">
                <a:latin typeface="+mn-lt"/>
              </a:rPr>
              <a:t>Pohľady na postoje</a:t>
            </a:r>
            <a:r>
              <a:rPr lang="hu-HU" altLang="zh-CN" b="1" dirty="0">
                <a:latin typeface="+mn-lt"/>
              </a:rPr>
              <a:t> k </a:t>
            </a:r>
            <a:r>
              <a:rPr lang="hu-HU" altLang="zh-CN" b="1" dirty="0" err="1">
                <a:latin typeface="+mn-lt"/>
              </a:rPr>
              <a:t>jazyku</a:t>
            </a:r>
            <a:endParaRPr lang="zh-CN" altLang="en-US" b="1" dirty="0">
              <a:latin typeface="+mn-lt"/>
            </a:endParaRPr>
          </a:p>
        </p:txBody>
      </p:sp>
      <p:sp>
        <p:nvSpPr>
          <p:cNvPr id="6147" name="Rectangle 7"/>
          <p:cNvSpPr>
            <a:spLocks noGrp="1"/>
          </p:cNvSpPr>
          <p:nvPr>
            <p:ph type="body" sz="quarter" idx="13"/>
          </p:nvPr>
        </p:nvSpPr>
        <p:spPr>
          <a:xfrm>
            <a:off x="777961" y="1628504"/>
            <a:ext cx="10427067" cy="3248297"/>
          </a:xfrm>
          <a:ln/>
        </p:spPr>
        <p:txBody>
          <a:bodyPr vert="horz" wrap="square" lIns="91440" tIns="45720" rIns="91440" bIns="45720" rtlCol="0" anchor="t">
            <a:normAutofit/>
          </a:bodyPr>
          <a:lstStyle/>
          <a:p>
            <a:pPr marL="0" lvl="0" indent="0" eaLnBrk="1" hangingPunct="1">
              <a:buNone/>
            </a:pPr>
            <a:r>
              <a:rPr lang="hu-HU" altLang="zh-CN" sz="2200" dirty="0">
                <a:solidFill>
                  <a:schemeClr val="tx1"/>
                </a:solidFill>
                <a:latin typeface="+mj-lt"/>
              </a:rPr>
              <a:t>P</a:t>
            </a:r>
            <a:r>
              <a:rPr lang="zh-CN" altLang="en-US" sz="2200" dirty="0">
                <a:solidFill>
                  <a:schemeClr val="tx1"/>
                </a:solidFill>
                <a:latin typeface="+mj-lt"/>
              </a:rPr>
              <a:t>odľa Eaglyovej a Chaikenovej</a:t>
            </a:r>
            <a:r>
              <a:rPr lang="hu-HU" altLang="zh-CN" sz="2200" dirty="0">
                <a:solidFill>
                  <a:schemeClr val="tx1"/>
                </a:solidFill>
                <a:latin typeface="+mj-lt"/>
              </a:rPr>
              <a:t> </a:t>
            </a:r>
            <a:r>
              <a:rPr lang="hu-HU" altLang="zh-CN" sz="2200" dirty="0" err="1">
                <a:solidFill>
                  <a:schemeClr val="tx1"/>
                </a:solidFill>
                <a:latin typeface="+mj-lt"/>
              </a:rPr>
              <a:t>postoj</a:t>
            </a:r>
            <a:r>
              <a:rPr lang="hu-HU" altLang="zh-CN" sz="2200" dirty="0">
                <a:solidFill>
                  <a:schemeClr val="tx1"/>
                </a:solidFill>
                <a:latin typeface="+mj-lt"/>
              </a:rPr>
              <a:t> k </a:t>
            </a:r>
            <a:r>
              <a:rPr lang="hu-HU" altLang="zh-CN" sz="2200" dirty="0" err="1">
                <a:solidFill>
                  <a:schemeClr val="tx1"/>
                </a:solidFill>
                <a:latin typeface="+mj-lt"/>
              </a:rPr>
              <a:t>jazyku</a:t>
            </a:r>
            <a:r>
              <a:rPr lang="hu-HU" altLang="zh-CN" sz="2200" dirty="0">
                <a:solidFill>
                  <a:schemeClr val="tx1"/>
                </a:solidFill>
                <a:latin typeface="+mj-lt"/>
              </a:rPr>
              <a:t> je:</a:t>
            </a:r>
            <a:r>
              <a:rPr lang="sk-SK" altLang="zh-CN" sz="2200" dirty="0">
                <a:solidFill>
                  <a:schemeClr val="tx1"/>
                </a:solidFill>
                <a:latin typeface="+mj-lt"/>
              </a:rPr>
              <a:t> „</a:t>
            </a:r>
            <a:r>
              <a:rPr lang="zh-CN" altLang="en-US" sz="2200" dirty="0">
                <a:solidFill>
                  <a:schemeClr val="tx1"/>
                </a:solidFill>
                <a:latin typeface="+mj-lt"/>
              </a:rPr>
              <a:t>psychologická tendencia, ktorá je vyjadrená v hodnotení u</a:t>
            </a:r>
            <a:r>
              <a:rPr lang="sk-SK" altLang="zh-CN" sz="2200" dirty="0">
                <a:solidFill>
                  <a:schemeClr val="tx1"/>
                </a:solidFill>
                <a:latin typeface="+mj-lt"/>
              </a:rPr>
              <a:t>r</a:t>
            </a:r>
            <a:r>
              <a:rPr lang="zh-CN" altLang="en-US" sz="2200" dirty="0">
                <a:solidFill>
                  <a:schemeClr val="tx1"/>
                </a:solidFill>
                <a:latin typeface="+mj-lt"/>
              </a:rPr>
              <a:t>čitého javu s určitým stupňom priazne či nepriazne</a:t>
            </a:r>
            <a:r>
              <a:rPr lang="sk-SK" altLang="zh-CN" sz="2200" dirty="0">
                <a:solidFill>
                  <a:schemeClr val="tx1"/>
                </a:solidFill>
                <a:latin typeface="+mj-lt"/>
              </a:rPr>
              <a:t>“</a:t>
            </a:r>
            <a:endParaRPr lang="zh-CN" altLang="en-US" sz="2200" dirty="0">
              <a:solidFill>
                <a:schemeClr val="tx1"/>
              </a:solidFill>
              <a:latin typeface="+mj-lt"/>
            </a:endParaRPr>
          </a:p>
          <a:p>
            <a:pPr marL="0" lvl="0" indent="0" eaLnBrk="1" hangingPunct="1">
              <a:buNone/>
            </a:pPr>
            <a:endParaRPr lang="sk-SK" altLang="zh-CN" sz="2200" dirty="0" smtClean="0">
              <a:solidFill>
                <a:schemeClr val="tx1"/>
              </a:solidFill>
              <a:latin typeface="+mj-lt"/>
            </a:endParaRPr>
          </a:p>
          <a:p>
            <a:pPr marL="0" lvl="0" indent="0" eaLnBrk="1" hangingPunct="1">
              <a:buNone/>
            </a:pPr>
            <a:r>
              <a:rPr lang="sk-SK" altLang="zh-CN" sz="2200" dirty="0" smtClean="0">
                <a:solidFill>
                  <a:schemeClr val="tx1"/>
                </a:solidFill>
                <a:latin typeface="+mj-lt"/>
              </a:rPr>
              <a:t>D</a:t>
            </a:r>
            <a:r>
              <a:rPr lang="zh-CN" altLang="en-US" sz="2200" dirty="0">
                <a:solidFill>
                  <a:schemeClr val="tx1"/>
                </a:solidFill>
                <a:latin typeface="+mj-lt"/>
              </a:rPr>
              <a:t>va hlavné postupy</a:t>
            </a:r>
            <a:r>
              <a:rPr lang="hu-HU" altLang="zh-CN" sz="2200" dirty="0">
                <a:solidFill>
                  <a:schemeClr val="tx1"/>
                </a:solidFill>
                <a:latin typeface="+mj-lt"/>
              </a:rPr>
              <a:t>:</a:t>
            </a:r>
            <a:r>
              <a:rPr lang="zh-CN" altLang="en-US" sz="2200" dirty="0">
                <a:solidFill>
                  <a:schemeClr val="tx1"/>
                </a:solidFill>
                <a:latin typeface="+mj-lt"/>
              </a:rPr>
              <a:t> mentalistický a behavioristický</a:t>
            </a:r>
          </a:p>
          <a:p>
            <a:pPr marL="0" lvl="0" indent="0" eaLnBrk="1" hangingPunct="1">
              <a:buNone/>
            </a:pPr>
            <a:r>
              <a:rPr lang="zh-CN" altLang="en-US" sz="2200" b="1" dirty="0">
                <a:solidFill>
                  <a:schemeClr val="tx1"/>
                </a:solidFill>
                <a:latin typeface="+mj-lt"/>
              </a:rPr>
              <a:t>Mentalistické poňatie</a:t>
            </a:r>
            <a:r>
              <a:rPr lang="zh-CN" altLang="en-US" sz="2200" dirty="0">
                <a:solidFill>
                  <a:schemeClr val="tx1"/>
                </a:solidFill>
                <a:latin typeface="+mj-lt"/>
              </a:rPr>
              <a:t> chápe postoj ako určité mentálne stavy, ktoré nie sú priamo pozorovateľné, ale určitá osoba si ho nejakým spôsobom uvedomuje a môže o nich hovoriť.</a:t>
            </a:r>
          </a:p>
          <a:p>
            <a:pPr marL="0" lvl="0" indent="0" eaLnBrk="1" hangingPunct="1">
              <a:buNone/>
            </a:pPr>
            <a:r>
              <a:rPr lang="zh-CN" altLang="en-US" sz="2200" b="1" dirty="0">
                <a:solidFill>
                  <a:schemeClr val="tx1"/>
                </a:solidFill>
                <a:latin typeface="+mj-lt"/>
              </a:rPr>
              <a:t>Behavioristické poňatie</a:t>
            </a:r>
            <a:r>
              <a:rPr lang="zh-CN" altLang="en-US" sz="2200" dirty="0">
                <a:solidFill>
                  <a:schemeClr val="tx1"/>
                </a:solidFill>
                <a:latin typeface="+mj-lt"/>
              </a:rPr>
              <a:t> oproti tomu predpokladá, že postoje možno vyvodzovať na základe správania v konkrétnych situáciach.</a:t>
            </a:r>
          </a:p>
        </p:txBody>
      </p:sp>
    </p:spTree>
    <p:extLst>
      <p:ext uri="{BB962C8B-B14F-4D97-AF65-F5344CB8AC3E}">
        <p14:creationId xmlns:p14="http://schemas.microsoft.com/office/powerpoint/2010/main" val="2739899195"/>
      </p:ext>
    </p:extLst>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1086</TotalTime>
  <Words>3167</Words>
  <Application>Microsoft Office PowerPoint</Application>
  <PresentationFormat>Širokouhlá</PresentationFormat>
  <Paragraphs>251</Paragraphs>
  <Slides>43</Slides>
  <Notes>14</Notes>
  <HiddenSlides>0</HiddenSlides>
  <MMClips>0</MMClips>
  <ScaleCrop>false</ScaleCrop>
  <HeadingPairs>
    <vt:vector size="6" baseType="variant">
      <vt:variant>
        <vt:lpstr>Použité písma</vt:lpstr>
      </vt:variant>
      <vt:variant>
        <vt:i4>8</vt:i4>
      </vt:variant>
      <vt:variant>
        <vt:lpstr>Motív</vt:lpstr>
      </vt:variant>
      <vt:variant>
        <vt:i4>1</vt:i4>
      </vt:variant>
      <vt:variant>
        <vt:lpstr>Nadpisy snímok</vt:lpstr>
      </vt:variant>
      <vt:variant>
        <vt:i4>43</vt:i4>
      </vt:variant>
    </vt:vector>
  </HeadingPairs>
  <TitlesOfParts>
    <vt:vector size="52" baseType="lpstr">
      <vt:lpstr>宋体</vt:lpstr>
      <vt:lpstr>Arial</vt:lpstr>
      <vt:lpstr>Baskerville Old Face</vt:lpstr>
      <vt:lpstr>Calibri</vt:lpstr>
      <vt:lpstr>Calibri Light</vt:lpstr>
      <vt:lpstr>Helvetica</vt:lpstr>
      <vt:lpstr>Times New Roman</vt:lpstr>
      <vt:lpstr>Wingdings</vt:lpstr>
      <vt:lpstr>Motív Office</vt:lpstr>
      <vt:lpstr>5.  Postoje k jazyku. Jazyková socializácia.  Jazyk a vek, jazyk a rod</vt:lpstr>
      <vt:lpstr>Časť A  Vstup do problematiky</vt:lpstr>
      <vt:lpstr>Najčastejšie sociologické faktory sú:</vt:lpstr>
      <vt:lpstr>Kategórie</vt:lpstr>
      <vt:lpstr>Generačné rozdiely</vt:lpstr>
      <vt:lpstr>Generačný aspekt</vt:lpstr>
      <vt:lpstr>Prezentácia programu PowerPoint</vt:lpstr>
      <vt:lpstr>Rodový aspekt</vt:lpstr>
      <vt:lpstr>Pohľady na postoje k jazyku</vt:lpstr>
      <vt:lpstr>Tri komponenty alebo zložky postojov:</vt:lpstr>
      <vt:lpstr>Tri fázy postojov</vt:lpstr>
      <vt:lpstr>Techniky skúmania postojov k jazyku</vt:lpstr>
      <vt:lpstr>Technika spojitých masiek  (ang. „matched-guise technique”)</vt:lpstr>
      <vt:lpstr>Mediálny a divadelný jazyk a jazykové postoje</vt:lpstr>
      <vt:lpstr>Prezentácia programu PowerPoint</vt:lpstr>
      <vt:lpstr>Prezentácia programu PowerPoint</vt:lpstr>
      <vt:lpstr>Prezentácia programu PowerPoint</vt:lpstr>
      <vt:lpstr>Časť B  Výskumy</vt:lpstr>
      <vt:lpstr>ŽILÁKOVÁ, Mária: Odraz cudzojazyčného prostredia        v najnovšej vrstve lexiky Slovákov v Maďarsku. </vt:lpstr>
      <vt:lpstr>Tóth Sándor János 2007: Postoj k dvojjazyčnosti v Slo-venskom Komlóši IN: Aktuálne problémy slovakistiky</vt:lpstr>
      <vt:lpstr>Prezentácia programu PowerPoint</vt:lpstr>
      <vt:lpstr>TÓTH – TUŠKA – UHRINOVÁ – ŽILÁKOVÁ 2010: A nyelvi másság dimenziói Tótkomlóson</vt:lpstr>
      <vt:lpstr>Prezentácia programu PowerPoint</vt:lpstr>
      <vt:lpstr>Tušková Tünde 2006: Výskum kultúrnych postojov Komlóšskych Slovákov. IN: Kultúra, jazyk a história Slovákov v Maďarsku</vt:lpstr>
      <vt:lpstr>Vplyv pohlavia na skúmané jazykové postoje</vt:lpstr>
      <vt:lpstr>Prezentácia programu PowerPoint</vt:lpstr>
      <vt:lpstr>HUŤKOVÁ, Anita – GYÖRGY, Ladislav 2017:  Postoje k jazyku, identite a prepínaniu kódov v kontexte bilingválnej komunikácie</vt:lpstr>
      <vt:lpstr>Prezentácia programu PowerPoint</vt:lpstr>
      <vt:lpstr>Názory respondentov o materinskom jazyku</vt:lpstr>
      <vt:lpstr>Postoje respondentov k materinskému jazyku </vt:lpstr>
      <vt:lpstr>Prezentácia programu PowerPoint</vt:lpstr>
      <vt:lpstr>Prezentácia programu PowerPoint</vt:lpstr>
      <vt:lpstr>Prezentácia programu PowerPoint</vt:lpstr>
      <vt:lpstr>Názory respondentov na striedanie kódov</vt:lpstr>
      <vt:lpstr>Prezentácia programu PowerPoint</vt:lpstr>
      <vt:lpstr>Prezentácia programu PowerPoint</vt:lpstr>
      <vt:lpstr>Názory respondentov na rôzne typy striedania kódov (pri odbornom rozhovore)</vt:lpstr>
      <vt:lpstr>Prezentácia programu PowerPoint</vt:lpstr>
      <vt:lpstr>Prezentácia programu PowerPoint</vt:lpstr>
      <vt:lpstr>BARTALOŠOVÁ Perla 2018: Postoje seniorov k anglicizmom v slovenčine (Na základe sociolingvistickej sondy z oblasti Trenčína)</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Postoje k jazyku.  Jazyková socializácia.  Jazyk a vek, jazyk a rod.</dc:title>
  <dc:creator>user</dc:creator>
  <cp:lastModifiedBy>Vajda Barnabás</cp:lastModifiedBy>
  <cp:revision>71</cp:revision>
  <dcterms:created xsi:type="dcterms:W3CDTF">2018-10-20T09:04:27Z</dcterms:created>
  <dcterms:modified xsi:type="dcterms:W3CDTF">2019-12-11T09:55:39Z</dcterms:modified>
</cp:coreProperties>
</file>